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f1c32e9fc0849fb" /><Relationship Type="http://schemas.openxmlformats.org/officeDocument/2006/relationships/extended-properties" Target="/docProps/app.xml" Id="R437d2b13d8e04c93" /><Relationship Type="http://schemas.openxmlformats.org/officeDocument/2006/relationships/officeDocument" Target="/ppt/presentation.xml" Id="R95108b4926d9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af5cce26341a8"/>
  </p:sldMasterIdLst>
  <p:notesMasterIdLst>
    <p:notesMasterId xmlns:r="http://schemas.openxmlformats.org/officeDocument/2006/relationships" r:id="R848713a01a814843"/>
  </p:notesMasterIdLst>
  <p:sldIdLst>
    <p:sldId xmlns:r="http://schemas.openxmlformats.org/officeDocument/2006/relationships" id="256" r:id="Rdf6bde9a26914cf4"/>
    <p:sldId xmlns:r="http://schemas.openxmlformats.org/officeDocument/2006/relationships" id="257" r:id="R1e16edefca8d4c50"/>
    <p:sldId xmlns:r="http://schemas.openxmlformats.org/officeDocument/2006/relationships" id="258" r:id="Rb1eae4ef63e64a45"/>
    <p:sldId xmlns:r="http://schemas.openxmlformats.org/officeDocument/2006/relationships" id="259" r:id="R8fd132caca1c4fff"/>
    <p:sldId xmlns:r="http://schemas.openxmlformats.org/officeDocument/2006/relationships" id="260" r:id="Rbbb4629fa16a4b54"/>
    <p:sldId xmlns:r="http://schemas.openxmlformats.org/officeDocument/2006/relationships" id="261" r:id="R1bb61aeeffa74ae7"/>
    <p:sldId xmlns:r="http://schemas.openxmlformats.org/officeDocument/2006/relationships" id="262" r:id="Re6360a3d47634f78"/>
    <p:sldId xmlns:r="http://schemas.openxmlformats.org/officeDocument/2006/relationships" id="263" r:id="R7d20aa07bc704fd8"/>
    <p:sldId xmlns:r="http://schemas.openxmlformats.org/officeDocument/2006/relationships" id="264" r:id="R17b0c17730344aae"/>
    <p:sldId xmlns:r="http://schemas.openxmlformats.org/officeDocument/2006/relationships" id="265" r:id="R0ec2ed5a7e354e38"/>
    <p:sldId xmlns:r="http://schemas.openxmlformats.org/officeDocument/2006/relationships" id="266" r:id="Ra4f9aab4598b4a14"/>
    <p:sldId xmlns:r="http://schemas.openxmlformats.org/officeDocument/2006/relationships" id="267" r:id="R19ad75d4b0594bf0"/>
    <p:sldId xmlns:r="http://schemas.openxmlformats.org/officeDocument/2006/relationships" id="268" r:id="Re48d1ba60dcb4839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6cec74f154d4bca" /><Relationship Type="http://schemas.openxmlformats.org/officeDocument/2006/relationships/slideMaster" Target="/ppt/slideMasters/slideMaster1.xml" Id="R50caf5cce26341a8" /><Relationship Type="http://schemas.openxmlformats.org/officeDocument/2006/relationships/notesMaster" Target="/ppt/notesMasters/notesMaster1.xml" Id="R848713a01a814843" /><Relationship Type="http://schemas.openxmlformats.org/officeDocument/2006/relationships/presProps" Target="/ppt/presProps.xml" Id="Rf412ca8026f44659" /><Relationship Type="http://schemas.openxmlformats.org/officeDocument/2006/relationships/tableStyles" Target="/ppt/tableStyles.xml" Id="R27d5a2364387471e" /><Relationship Type="http://schemas.openxmlformats.org/officeDocument/2006/relationships/slide" Target="/ppt/slides/slide1.xml" Id="Rdf6bde9a26914cf4" /><Relationship Type="http://schemas.openxmlformats.org/officeDocument/2006/relationships/slide" Target="/ppt/slides/slide2.xml" Id="R1e16edefca8d4c50" /><Relationship Type="http://schemas.openxmlformats.org/officeDocument/2006/relationships/slide" Target="/ppt/slides/slide3.xml" Id="Rb1eae4ef63e64a45" /><Relationship Type="http://schemas.openxmlformats.org/officeDocument/2006/relationships/slide" Target="/ppt/slides/slide4.xml" Id="R8fd132caca1c4fff" /><Relationship Type="http://schemas.openxmlformats.org/officeDocument/2006/relationships/slide" Target="/ppt/slides/slide5.xml" Id="Rbbb4629fa16a4b54" /><Relationship Type="http://schemas.openxmlformats.org/officeDocument/2006/relationships/slide" Target="/ppt/slides/slide6.xml" Id="R1bb61aeeffa74ae7" /><Relationship Type="http://schemas.openxmlformats.org/officeDocument/2006/relationships/slide" Target="/ppt/slides/slide7.xml" Id="Re6360a3d47634f78" /><Relationship Type="http://schemas.openxmlformats.org/officeDocument/2006/relationships/slide" Target="/ppt/slides/slide8.xml" Id="R7d20aa07bc704fd8" /><Relationship Type="http://schemas.openxmlformats.org/officeDocument/2006/relationships/slide" Target="/ppt/slides/slide9.xml" Id="R17b0c17730344aae" /><Relationship Type="http://schemas.openxmlformats.org/officeDocument/2006/relationships/slide" Target="/ppt/slides/slide10.xml" Id="R0ec2ed5a7e354e38" /><Relationship Type="http://schemas.openxmlformats.org/officeDocument/2006/relationships/slide" Target="/ppt/slides/slide11.xml" Id="Ra4f9aab4598b4a14" /><Relationship Type="http://schemas.openxmlformats.org/officeDocument/2006/relationships/slide" Target="/ppt/slides/slide12.xml" Id="R19ad75d4b0594bf0" /><Relationship Type="http://schemas.openxmlformats.org/officeDocument/2006/relationships/slide" Target="/ppt/slides/slide13.xml" Id="Re48d1ba60dcb483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6dd700aa8c041e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a3cd67349694baf" /><Relationship Type="http://schemas.openxmlformats.org/officeDocument/2006/relationships/notesMaster" Target="/ppt/notesMasters/notesMaster1.xml" Id="R33814c633fd54c3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b951482b7c642c8" /><Relationship Type="http://schemas.openxmlformats.org/officeDocument/2006/relationships/notesMaster" Target="/ppt/notesMasters/notesMaster1.xml" Id="Rbdfab517b0564d6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57b5689630544a0" /><Relationship Type="http://schemas.openxmlformats.org/officeDocument/2006/relationships/notesMaster" Target="/ppt/notesMasters/notesMaster1.xml" Id="Rbe867beeb93b443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842d6695d194474" /><Relationship Type="http://schemas.openxmlformats.org/officeDocument/2006/relationships/notesMaster" Target="/ppt/notesMasters/notesMaster1.xml" Id="R81891473b2124c4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5326ee856d6405b" /><Relationship Type="http://schemas.openxmlformats.org/officeDocument/2006/relationships/notesMaster" Target="/ppt/notesMasters/notesMaster1.xml" Id="R3af1f2e99ee24e6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e5e4002f0ad44d5" /><Relationship Type="http://schemas.openxmlformats.org/officeDocument/2006/relationships/notesMaster" Target="/ppt/notesMasters/notesMaster1.xml" Id="Redb48421849e443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130eec180b745e8" /><Relationship Type="http://schemas.openxmlformats.org/officeDocument/2006/relationships/notesMaster" Target="/ppt/notesMasters/notesMaster1.xml" Id="R5af3be0e77c14fe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d0a6d72c3bf4c31" /><Relationship Type="http://schemas.openxmlformats.org/officeDocument/2006/relationships/notesMaster" Target="/ppt/notesMasters/notesMaster1.xml" Id="R36d53d6363a34a8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2a1bcbd017849ff" /><Relationship Type="http://schemas.openxmlformats.org/officeDocument/2006/relationships/notesMaster" Target="/ppt/notesMasters/notesMaster1.xml" Id="R94d82c67619e4ff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1c8931b2a944b51" /><Relationship Type="http://schemas.openxmlformats.org/officeDocument/2006/relationships/notesMaster" Target="/ppt/notesMasters/notesMaster1.xml" Id="R75c8bac7710b494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bd182e30a504a68" /><Relationship Type="http://schemas.openxmlformats.org/officeDocument/2006/relationships/notesMaster" Target="/ppt/notesMasters/notesMaster1.xml" Id="R7077470f66a4439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228a87c515442c4" /><Relationship Type="http://schemas.openxmlformats.org/officeDocument/2006/relationships/notesMaster" Target="/ppt/notesMasters/notesMaster1.xml" Id="R500c25e541674dd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0edac8609084542" /><Relationship Type="http://schemas.openxmlformats.org/officeDocument/2006/relationships/notesMaster" Target="/ppt/notesMasters/notesMaster1.xml" Id="R3a898be6436d493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7ef7c425542e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43433249cb94848" /><Relationship Type="http://schemas.openxmlformats.org/officeDocument/2006/relationships/slideLayout" Target="/ppt/slideLayouts/slideLayout1.xml" Id="Re966dc7f6c644fe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66dc7f6c644fe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0670e2bad4931" /><Relationship Type="http://schemas.openxmlformats.org/officeDocument/2006/relationships/image" Target="/ppt/media/image.png" Id="Rf9ef41e625064413" /><Relationship Type="http://schemas.openxmlformats.org/officeDocument/2006/relationships/notesSlide" Target="/ppt/notesSlides/notesSlide1.xml" Id="Rfa98b39efd6146e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b2c0092f04b62" /><Relationship Type="http://schemas.openxmlformats.org/officeDocument/2006/relationships/notesSlide" Target="/ppt/notesSlides/notesSlide10.xml" Id="Ra1bb1c3436004d0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6fe4a7621452e" /><Relationship Type="http://schemas.openxmlformats.org/officeDocument/2006/relationships/notesSlide" Target="/ppt/notesSlides/notesSlide11.xml" Id="Re893e14145384fd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2ca6523814445" /><Relationship Type="http://schemas.openxmlformats.org/officeDocument/2006/relationships/notesSlide" Target="/ppt/notesSlides/notesSlide12.xml" Id="R1ba675dba5d8483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d698c4c2f4af2" /><Relationship Type="http://schemas.openxmlformats.org/officeDocument/2006/relationships/notesSlide" Target="/ppt/notesSlides/notesSlide13.xml" Id="R13833d564f46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bcd2339fa4bfb" /><Relationship Type="http://schemas.openxmlformats.org/officeDocument/2006/relationships/notesSlide" Target="/ppt/notesSlides/notesSlide2.xml" Id="R57dd105ad04c45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1060b1a1d492b" /><Relationship Type="http://schemas.openxmlformats.org/officeDocument/2006/relationships/notesSlide" Target="/ppt/notesSlides/notesSlide3.xml" Id="R3c3b6399933f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8cc65a59a4016" /><Relationship Type="http://schemas.openxmlformats.org/officeDocument/2006/relationships/notesSlide" Target="/ppt/notesSlides/notesSlide4.xml" Id="R1a68e647df75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69d0d82de4990" /><Relationship Type="http://schemas.openxmlformats.org/officeDocument/2006/relationships/notesSlide" Target="/ppt/notesSlides/notesSlide5.xml" Id="Rca309cde68a1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289a9cf114ee4" /><Relationship Type="http://schemas.openxmlformats.org/officeDocument/2006/relationships/notesSlide" Target="/ppt/notesSlides/notesSlide6.xml" Id="R910567c5b5ef49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639b14d2e45d3" /><Relationship Type="http://schemas.openxmlformats.org/officeDocument/2006/relationships/notesSlide" Target="/ppt/notesSlides/notesSlide7.xml" Id="R5ca5800196fb4bf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cf961854a4756" /><Relationship Type="http://schemas.openxmlformats.org/officeDocument/2006/relationships/notesSlide" Target="/ppt/notesSlides/notesSlide8.xml" Id="R1201a1c7c38644d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9ec8c19a94e65" /><Relationship Type="http://schemas.openxmlformats.org/officeDocument/2006/relationships/notesSlide" Target="/ppt/notesSlides/notesSlide9.xml" Id="R527ec94e21fc4a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ef41e625064413"/>
          <a:srcRect xmlns:a="http://schemas.openxmlformats.org/drawingml/2006/main" l="3322" t="0" r="332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over-overlay">
            <a:extLst xmlns:a="http://schemas.openxmlformats.org/drawingml/2006/main">
              <a:ext uri="{FF2B5EF4-FFF2-40B4-BE49-F238E27FC236}">
                <a16:creationId xmlns:a16="http://schemas.microsoft.com/office/drawing/2014/main" id="{242F8B0F-A298-4DD9-BD1C-EB1C8C26A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70B">
                  <a:alpha val="96000"/>
                </a:srgbClr>
              </a:gs>
              <a:gs pos="48000">
                <a:srgbClr val="02070B">
                  <a:alpha val="84000"/>
                </a:srgbClr>
              </a:gs>
              <a:gs pos="100000">
                <a:srgbClr val="02070B">
                  <a:alpha val="5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cover-copy-field">
            <a:extLst xmlns:a="http://schemas.openxmlformats.org/drawingml/2006/main">
              <a:ext uri="{FF2B5EF4-FFF2-40B4-BE49-F238E27FC236}">
                <a16:creationId xmlns:a16="http://schemas.microsoft.com/office/drawing/2014/main" id="{8D3E4C11-10A8-4F67-B661-D90E107A6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763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70B">
                  <a:alpha val="100000"/>
                </a:srgbClr>
              </a:gs>
              <a:gs pos="86000">
                <a:srgbClr val="02070B">
                  <a:alpha val="98000"/>
                </a:srgbClr>
              </a:gs>
              <a:gs pos="100000">
                <a:srgbClr val="02070B">
                  <a:alpha val="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cover-eyebrow">
            <a:extLst xmlns:a="http://schemas.openxmlformats.org/drawingml/2006/main">
              <a:ext uri="{FF2B5EF4-FFF2-40B4-BE49-F238E27FC236}">
                <a16:creationId xmlns:a16="http://schemas.microsoft.com/office/drawing/2014/main" id="{AFC26E20-1E1C-4A2A-8791-53F7B1584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09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00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ПРАКТИЧЕСКИЙ СТАНДАРТ ДЛЯ ГОРОДСКИХ КОМАНД</a:t>
            </a:r>
          </a:p>
        </p:txBody>
      </p:sp>
      <p:sp>
        <p:nvSpPr>
          <p:cNvPr id="5" name="cover-title">
            <a:extLst xmlns:a="http://schemas.openxmlformats.org/drawingml/2006/main">
              <a:ext uri="{FF2B5EF4-FFF2-40B4-BE49-F238E27FC236}">
                <a16:creationId xmlns:a16="http://schemas.microsoft.com/office/drawing/2014/main" id="{A212E57D-C196-410A-B306-EDE21CA1E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00200"/>
            <a:ext cx="6667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690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690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SMM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690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690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«Школы 21»</a:t>
            </a:r>
          </a:p>
        </p:txBody>
      </p:sp>
      <p:sp>
        <p:nvSpPr>
          <p:cNvPr id="6" name="cover-thesis">
            <a:extLst xmlns:a="http://schemas.openxmlformats.org/drawingml/2006/main">
              <a:ext uri="{FF2B5EF4-FFF2-40B4-BE49-F238E27FC236}">
                <a16:creationId xmlns:a16="http://schemas.microsoft.com/office/drawing/2014/main" id="{C41E188E-306E-4F86-AD9C-6CD99E63A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4476750"/>
            <a:ext cx="5619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0">
                <a:solidFill>
                  <a:srgbClr val="DCE7EE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DCE7EE"/>
                </a:solidFill>
                <a:latin typeface="Arial"/>
                <a:ea typeface="Arial"/>
                <a:cs typeface="Arial"/>
              </a:rPr>
              <a:t>Единый голос. Сильный бренд.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175" b="0">
                <a:solidFill>
                  <a:srgbClr val="DCE7EE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DCE7EE"/>
                </a:solidFill>
                <a:latin typeface="Arial"/>
                <a:ea typeface="Arial"/>
                <a:cs typeface="Arial"/>
              </a:rPr>
              <a:t>Безопасный контент.</a:t>
            </a:r>
          </a:p>
        </p:txBody>
      </p:sp>
      <p:sp>
        <p:nvSpPr>
          <p:cNvPr id="7" name="cover-date">
            <a:extLst xmlns:a="http://schemas.openxmlformats.org/drawingml/2006/main">
              <a:ext uri="{FF2B5EF4-FFF2-40B4-BE49-F238E27FC236}">
                <a16:creationId xmlns:a16="http://schemas.microsoft.com/office/drawing/2014/main" id="{FCA6FA55-91C0-4C34-8F48-E5527604E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4840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55748037"/>
      </p:ext>
    </p:extLst>
  </p:cSld>
</p:sld>
</file>

<file path=ppt/slides/slide10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2070B"/>
            </a:gs>
            <a:gs pos="58000">
              <a:srgbClr val="0B1A26"/>
            </a:gs>
            <a:gs pos="100000">
              <a:srgbClr val="02070B"/>
            </a:gs>
          </a:gsLst>
          <a:lin ang="87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-10">
            <a:extLst xmlns:a="http://schemas.openxmlformats.org/drawingml/2006/main">
              <a:ext uri="{FF2B5EF4-FFF2-40B4-BE49-F238E27FC236}">
                <a16:creationId xmlns:a16="http://schemas.microsoft.com/office/drawing/2014/main" id="{20E67AE6-AC69-4E78-A990-1D5238623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00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09 / АВТОРСКИЕ ПРАВА</a:t>
            </a:r>
          </a:p>
        </p:txBody>
      </p:sp>
      <p:sp>
        <p:nvSpPr>
          <p:cNvPr id="2" name="page-10">
            <a:extLst xmlns:a="http://schemas.openxmlformats.org/drawingml/2006/main">
              <a:ext uri="{FF2B5EF4-FFF2-40B4-BE49-F238E27FC236}">
                <a16:creationId xmlns:a16="http://schemas.microsoft.com/office/drawing/2014/main" id="{A054DF23-BB78-48B9-88DD-DD145BA25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572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8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10 / 13</a:t>
            </a:r>
          </a:p>
        </p:txBody>
      </p:sp>
      <p:sp>
        <p:nvSpPr>
          <p:cNvPr id="3" name="top-rule-10">
            <a:extLst xmlns:a="http://schemas.openxmlformats.org/drawingml/2006/main">
              <a:ext uri="{FF2B5EF4-FFF2-40B4-BE49-F238E27FC236}">
                <a16:creationId xmlns:a16="http://schemas.microsoft.com/office/drawing/2014/main" id="{834217FA-367A-44EC-8F49-5B0538738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4" name="title-10">
            <a:extLst xmlns:a="http://schemas.openxmlformats.org/drawingml/2006/main">
              <a:ext uri="{FF2B5EF4-FFF2-40B4-BE49-F238E27FC236}">
                <a16:creationId xmlns:a16="http://schemas.microsoft.com/office/drawing/2014/main" id="{A076D5BE-E4D5-4D3D-B38C-727A4A30B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6680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35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35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Материал из интернета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435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35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не становится свободным</a:t>
            </a:r>
          </a:p>
        </p:txBody>
      </p:sp>
      <p:sp>
        <p:nvSpPr>
          <p:cNvPr id="5" name="rights-lede">
            <a:extLst xmlns:a="http://schemas.openxmlformats.org/drawingml/2006/main">
              <a:ext uri="{FF2B5EF4-FFF2-40B4-BE49-F238E27FC236}">
                <a16:creationId xmlns:a16="http://schemas.microsoft.com/office/drawing/2014/main" id="{0ECE1EBC-E301-4CC7-81B4-0AA445781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62300"/>
            <a:ext cx="4762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35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00" b="0">
                <a:solidFill>
                  <a:srgbClr val="D8E2E9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D8E2E9"/>
                </a:solidFill>
                <a:latin typeface="Arial"/>
                <a:ea typeface="Arial"/>
                <a:cs typeface="Arial"/>
              </a:rPr>
              <a:t>Текст, фото, видео, музыка и иллюстрации охраняются с момента создания.</a:t>
            </a:r>
          </a:p>
        </p:txBody>
      </p:sp>
      <p:sp>
        <p:nvSpPr>
          <p:cNvPr id="6" name="rights-note">
            <a:extLst xmlns:a="http://schemas.openxmlformats.org/drawingml/2006/main">
              <a:ext uri="{FF2B5EF4-FFF2-40B4-BE49-F238E27FC236}">
                <a16:creationId xmlns:a16="http://schemas.microsoft.com/office/drawing/2014/main" id="{A619F043-E1CB-40BE-AF4F-CBCE35472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476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Нужны права, лицензия или корректное цитирование с автором и источником.</a:t>
            </a:r>
          </a:p>
        </p:txBody>
      </p:sp>
      <p:sp>
        <p:nvSpPr>
          <p:cNvPr id="7" name="rights-line-1">
            <a:extLst xmlns:a="http://schemas.openxmlformats.org/drawingml/2006/main">
              <a:ext uri="{FF2B5EF4-FFF2-40B4-BE49-F238E27FC236}">
                <a16:creationId xmlns:a16="http://schemas.microsoft.com/office/drawing/2014/main" id="{DF83481D-49D7-427A-B7FB-037191A37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8" name="rights-num-1">
            <a:extLst xmlns:a="http://schemas.openxmlformats.org/drawingml/2006/main">
              <a:ext uri="{FF2B5EF4-FFF2-40B4-BE49-F238E27FC236}">
                <a16:creationId xmlns:a16="http://schemas.microsoft.com/office/drawing/2014/main" id="{2B4F96A6-30EE-4C5F-B8E5-8A2F126E2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8098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rights-heading-1">
            <a:extLst xmlns:a="http://schemas.openxmlformats.org/drawingml/2006/main">
              <a:ext uri="{FF2B5EF4-FFF2-40B4-BE49-F238E27FC236}">
                <a16:creationId xmlns:a16="http://schemas.microsoft.com/office/drawing/2014/main" id="{29B47AA1-80B1-481F-A707-9BF298B4F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781300"/>
            <a:ext cx="478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1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4F8FB"/>
                </a:solidFill>
                <a:latin typeface="Arial"/>
                <a:ea typeface="Arial"/>
                <a:cs typeface="Arial"/>
              </a:rPr>
              <a:t>Изображения</a:t>
            </a:r>
          </a:p>
        </p:txBody>
      </p:sp>
      <p:sp>
        <p:nvSpPr>
          <p:cNvPr id="10" name="rights-body-1">
            <a:extLst xmlns:a="http://schemas.openxmlformats.org/drawingml/2006/main">
              <a:ext uri="{FF2B5EF4-FFF2-40B4-BE49-F238E27FC236}">
                <a16:creationId xmlns:a16="http://schemas.microsoft.com/office/drawing/2014/main" id="{DA38A79C-0E7D-43CB-A97F-40FF82636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43250"/>
            <a:ext cx="4781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Фотостоки и открытые лицензии — только после проверки коммерческих условий.</a:t>
            </a:r>
          </a:p>
        </p:txBody>
      </p:sp>
      <p:sp>
        <p:nvSpPr>
          <p:cNvPr id="11" name="rights-line-2">
            <a:extLst xmlns:a="http://schemas.openxmlformats.org/drawingml/2006/main">
              <a:ext uri="{FF2B5EF4-FFF2-40B4-BE49-F238E27FC236}">
                <a16:creationId xmlns:a16="http://schemas.microsoft.com/office/drawing/2014/main" id="{8439EA1D-53C9-40BD-804D-3FBB8FD5C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7909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2" name="rights-num-2">
            <a:extLst xmlns:a="http://schemas.openxmlformats.org/drawingml/2006/main">
              <a:ext uri="{FF2B5EF4-FFF2-40B4-BE49-F238E27FC236}">
                <a16:creationId xmlns:a16="http://schemas.microsoft.com/office/drawing/2014/main" id="{A25CC30E-5929-4EC8-A07B-65F9B5C35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9528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rights-heading-2">
            <a:extLst xmlns:a="http://schemas.openxmlformats.org/drawingml/2006/main">
              <a:ext uri="{FF2B5EF4-FFF2-40B4-BE49-F238E27FC236}">
                <a16:creationId xmlns:a16="http://schemas.microsoft.com/office/drawing/2014/main" id="{64053E7A-4390-43D0-B397-9185A9177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924300"/>
            <a:ext cx="478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1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4F8FB"/>
                </a:solidFill>
                <a:latin typeface="Arial"/>
                <a:ea typeface="Arial"/>
                <a:cs typeface="Arial"/>
              </a:rPr>
              <a:t>Музыка и видео</a:t>
            </a:r>
          </a:p>
        </p:txBody>
      </p:sp>
      <p:sp>
        <p:nvSpPr>
          <p:cNvPr id="14" name="rights-body-2">
            <a:extLst xmlns:a="http://schemas.openxmlformats.org/drawingml/2006/main">
              <a:ext uri="{FF2B5EF4-FFF2-40B4-BE49-F238E27FC236}">
                <a16:creationId xmlns:a16="http://schemas.microsoft.com/office/drawing/2014/main" id="{FDB2770B-D0FC-4E2E-9430-1A60195CA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286250"/>
            <a:ext cx="4781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Разрешённые треки; никаких вырезок из фильмов, мультфильмов и тик-ток.</a:t>
            </a:r>
          </a:p>
        </p:txBody>
      </p:sp>
      <p:sp>
        <p:nvSpPr>
          <p:cNvPr id="15" name="rights-line-3">
            <a:extLst xmlns:a="http://schemas.openxmlformats.org/drawingml/2006/main">
              <a:ext uri="{FF2B5EF4-FFF2-40B4-BE49-F238E27FC236}">
                <a16:creationId xmlns:a16="http://schemas.microsoft.com/office/drawing/2014/main" id="{5A5C896C-F96D-4562-9887-AB4117A1C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9339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6" name="rights-num-3">
            <a:extLst xmlns:a="http://schemas.openxmlformats.org/drawingml/2006/main">
              <a:ext uri="{FF2B5EF4-FFF2-40B4-BE49-F238E27FC236}">
                <a16:creationId xmlns:a16="http://schemas.microsoft.com/office/drawing/2014/main" id="{2EEA9356-E4C1-4D49-8A38-F61760904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0958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rights-heading-3">
            <a:extLst xmlns:a="http://schemas.openxmlformats.org/drawingml/2006/main">
              <a:ext uri="{FF2B5EF4-FFF2-40B4-BE49-F238E27FC236}">
                <a16:creationId xmlns:a16="http://schemas.microsoft.com/office/drawing/2014/main" id="{065CC50B-3EE7-4E01-9AE3-DF645E02A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5067300"/>
            <a:ext cx="478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1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4F8FB"/>
                </a:solidFill>
                <a:latin typeface="Arial"/>
                <a:ea typeface="Arial"/>
                <a:cs typeface="Arial"/>
              </a:rPr>
              <a:t>ИИ-контент</a:t>
            </a:r>
          </a:p>
        </p:txBody>
      </p:sp>
      <p:sp>
        <p:nvSpPr>
          <p:cNvPr id="18" name="rights-body-3">
            <a:extLst xmlns:a="http://schemas.openxmlformats.org/drawingml/2006/main">
              <a:ext uri="{FF2B5EF4-FFF2-40B4-BE49-F238E27FC236}">
                <a16:creationId xmlns:a16="http://schemas.microsoft.com/office/drawing/2014/main" id="{69A1D244-D26D-4183-8A32-43EBEE71F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5429250"/>
            <a:ext cx="4781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Не повторяйте уникальные решения оригинала и проверяйте условия сервиса.</a:t>
            </a:r>
          </a:p>
        </p:txBody>
      </p:sp>
      <p:sp>
        <p:nvSpPr>
          <p:cNvPr id="19" name="bottom-rule-10">
            <a:extLst xmlns:a="http://schemas.openxmlformats.org/drawingml/2006/main">
              <a:ext uri="{FF2B5EF4-FFF2-40B4-BE49-F238E27FC236}">
                <a16:creationId xmlns:a16="http://schemas.microsoft.com/office/drawing/2014/main" id="{D450559F-6D34-4DAD-BB11-0A99D789B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484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20" name="footer-10">
            <a:extLst xmlns:a="http://schemas.openxmlformats.org/drawingml/2006/main">
              <a:ext uri="{FF2B5EF4-FFF2-40B4-BE49-F238E27FC236}">
                <a16:creationId xmlns:a16="http://schemas.microsoft.com/office/drawing/2014/main" id="{BA3533B2-59F8-422C-922B-DD4AE35F5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81750"/>
            <a:ext cx="1000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7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Источник и автор указываются в месте размещения цитаты</a:t>
            </a:r>
          </a:p>
        </p:txBody>
      </p:sp>
    </p:spTree>
    <p:extLst>
      <p:ext uri="{BB962C8B-B14F-4D97-AF65-F5344CB8AC3E}">
        <p14:creationId xmlns:p14="http://schemas.microsoft.com/office/powerpoint/2010/main" val="844802336"/>
      </p:ext>
    </p:extLst>
  </p:cSld>
</p:sld>
</file>

<file path=ppt/slides/slide11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80506"/>
            </a:gs>
            <a:gs pos="58000">
              <a:srgbClr val="14080A"/>
            </a:gs>
            <a:gs pos="100000">
              <a:srgbClr val="02070B"/>
            </a:gs>
          </a:gsLst>
          <a:lin ang="87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eyebrow-11">
            <a:extLst xmlns:a="http://schemas.openxmlformats.org/drawingml/2006/main">
              <a:ext uri="{FF2B5EF4-FFF2-40B4-BE49-F238E27FC236}">
                <a16:creationId xmlns:a16="http://schemas.microsoft.com/office/drawing/2014/main" id="{C1F1903B-0077-470F-B756-67CB1480C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00" b="1">
                <a:solidFill>
                  <a:srgbClr val="EF8D8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EF8D8D"/>
                </a:solidFill>
                <a:latin typeface="Arial"/>
                <a:ea typeface="Arial"/>
                <a:cs typeface="Arial"/>
              </a:rPr>
              <a:t>10 / КРАСНЫЕ ЗОНЫ</a:t>
            </a:r>
          </a:p>
        </p:txBody>
      </p:sp>
      <p:sp>
        <p:nvSpPr>
          <p:cNvPr id="2" name="page-11">
            <a:extLst xmlns:a="http://schemas.openxmlformats.org/drawingml/2006/main">
              <a:ext uri="{FF2B5EF4-FFF2-40B4-BE49-F238E27FC236}">
                <a16:creationId xmlns:a16="http://schemas.microsoft.com/office/drawing/2014/main" id="{2DB2B4DF-172E-47A7-B647-176454716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572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8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11 / 13</a:t>
            </a:r>
          </a:p>
        </p:txBody>
      </p:sp>
      <p:sp>
        <p:nvSpPr>
          <p:cNvPr id="3" name="top-rule-11">
            <a:extLst xmlns:a="http://schemas.openxmlformats.org/drawingml/2006/main">
              <a:ext uri="{FF2B5EF4-FFF2-40B4-BE49-F238E27FC236}">
                <a16:creationId xmlns:a16="http://schemas.microsoft.com/office/drawing/2014/main" id="{6C20E406-A72D-4732-8877-B8E63C6AB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F8D8D">
                <a:alpha val="28000"/>
              </a:srgbClr>
            </a:solidFill>
            <a:prstDash val="solid"/>
          </a:ln>
        </p:spPr>
      </p:sp>
      <p:sp>
        <p:nvSpPr>
          <p:cNvPr id="4" name="title-11">
            <a:extLst xmlns:a="http://schemas.openxmlformats.org/drawingml/2006/main">
              <a:ext uri="{FF2B5EF4-FFF2-40B4-BE49-F238E27FC236}">
                <a16:creationId xmlns:a16="http://schemas.microsoft.com/office/drawing/2014/main" id="{21151B68-264C-418D-8966-C3E54B117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66800"/>
            <a:ext cx="8096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35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35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Здесь нет места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435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35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творческой интерпретации</a:t>
            </a:r>
          </a:p>
        </p:txBody>
      </p:sp>
      <p:sp>
        <p:nvSpPr>
          <p:cNvPr id="5" name="red-line-0">
            <a:extLst xmlns:a="http://schemas.openxmlformats.org/drawingml/2006/main">
              <a:ext uri="{FF2B5EF4-FFF2-40B4-BE49-F238E27FC236}">
                <a16:creationId xmlns:a16="http://schemas.microsoft.com/office/drawing/2014/main" id="{61BFD5B9-71B6-48E2-ABA5-4A5CFA389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8605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F8D8D">
                <a:alpha val="28000"/>
              </a:srgbClr>
            </a:solidFill>
            <a:prstDash val="solid"/>
          </a:ln>
        </p:spPr>
      </p:sp>
      <p:sp>
        <p:nvSpPr>
          <p:cNvPr id="6" name="red-num-0">
            <a:extLst xmlns:a="http://schemas.openxmlformats.org/drawingml/2006/main">
              <a:ext uri="{FF2B5EF4-FFF2-40B4-BE49-F238E27FC236}">
                <a16:creationId xmlns:a16="http://schemas.microsoft.com/office/drawing/2014/main" id="{524375D2-11CB-4197-BE2C-20FF2A8E8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>
                <a:solidFill>
                  <a:srgbClr val="EF8D8D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EF8D8D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red-body-0">
            <a:extLst xmlns:a="http://schemas.openxmlformats.org/drawingml/2006/main">
              <a:ext uri="{FF2B5EF4-FFF2-40B4-BE49-F238E27FC236}">
                <a16:creationId xmlns:a16="http://schemas.microsoft.com/office/drawing/2014/main" id="{DA76535B-8D05-4722-AA00-F7B772FC3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800350"/>
            <a:ext cx="1000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Политическая и военная повестка — без публикаций, репостов, комментариев и лайков.</a:t>
            </a:r>
          </a:p>
        </p:txBody>
      </p:sp>
      <p:sp>
        <p:nvSpPr>
          <p:cNvPr id="8" name="red-line-1">
            <a:extLst xmlns:a="http://schemas.openxmlformats.org/drawingml/2006/main">
              <a:ext uri="{FF2B5EF4-FFF2-40B4-BE49-F238E27FC236}">
                <a16:creationId xmlns:a16="http://schemas.microsoft.com/office/drawing/2014/main" id="{6B2B839D-F049-4729-A4C4-65458A3BF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24225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F8D8D">
                <a:alpha val="28000"/>
              </a:srgbClr>
            </a:solidFill>
            <a:prstDash val="solid"/>
          </a:ln>
        </p:spPr>
      </p:sp>
      <p:sp>
        <p:nvSpPr>
          <p:cNvPr id="9" name="red-num-1">
            <a:extLst xmlns:a="http://schemas.openxmlformats.org/drawingml/2006/main">
              <a:ext uri="{FF2B5EF4-FFF2-40B4-BE49-F238E27FC236}">
                <a16:creationId xmlns:a16="http://schemas.microsoft.com/office/drawing/2014/main" id="{ACDA9D95-56CE-41E5-9975-DF382BC91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9567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>
                <a:solidFill>
                  <a:srgbClr val="EF8D8D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EF8D8D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red-body-1">
            <a:extLst xmlns:a="http://schemas.openxmlformats.org/drawingml/2006/main">
              <a:ext uri="{FF2B5EF4-FFF2-40B4-BE49-F238E27FC236}">
                <a16:creationId xmlns:a16="http://schemas.microsoft.com/office/drawing/2014/main" id="{F018F6E0-D579-4128-8AAB-FFEAAE866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38525"/>
            <a:ext cx="1000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Символика и упоминания запрещённых организаций — только по правилам юридической маркировки.</a:t>
            </a:r>
          </a:p>
        </p:txBody>
      </p:sp>
      <p:sp>
        <p:nvSpPr>
          <p:cNvPr id="11" name="red-line-2">
            <a:extLst xmlns:a="http://schemas.openxmlformats.org/drawingml/2006/main">
              <a:ext uri="{FF2B5EF4-FFF2-40B4-BE49-F238E27FC236}">
                <a16:creationId xmlns:a16="http://schemas.microsoft.com/office/drawing/2014/main" id="{7DC98D6E-280B-422A-8219-D02867F88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624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F8D8D">
                <a:alpha val="28000"/>
              </a:srgbClr>
            </a:solidFill>
            <a:prstDash val="solid"/>
          </a:ln>
        </p:spPr>
      </p:sp>
      <p:sp>
        <p:nvSpPr>
          <p:cNvPr id="12" name="red-num-2">
            <a:extLst xmlns:a="http://schemas.openxmlformats.org/drawingml/2006/main">
              <a:ext uri="{FF2B5EF4-FFF2-40B4-BE49-F238E27FC236}">
                <a16:creationId xmlns:a16="http://schemas.microsoft.com/office/drawing/2014/main" id="{5A38DDF1-DF74-4CFA-8229-35FB11313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338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>
                <a:solidFill>
                  <a:srgbClr val="EF8D8D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EF8D8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red-body-2">
            <a:extLst xmlns:a="http://schemas.openxmlformats.org/drawingml/2006/main">
              <a:ext uri="{FF2B5EF4-FFF2-40B4-BE49-F238E27FC236}">
                <a16:creationId xmlns:a16="http://schemas.microsoft.com/office/drawing/2014/main" id="{1468EC76-507E-42CE-AC87-AE17829F5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076700"/>
            <a:ext cx="1000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Никаких призывов искать работу за границей и вакансий только на иностранном языке.</a:t>
            </a:r>
          </a:p>
        </p:txBody>
      </p:sp>
      <p:sp>
        <p:nvSpPr>
          <p:cNvPr id="14" name="red-line-3">
            <a:extLst xmlns:a="http://schemas.openxmlformats.org/drawingml/2006/main">
              <a:ext uri="{FF2B5EF4-FFF2-40B4-BE49-F238E27FC236}">
                <a16:creationId xmlns:a16="http://schemas.microsoft.com/office/drawing/2014/main" id="{117E0E26-485D-4A60-AC04-CF16ED635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00575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F8D8D">
                <a:alpha val="28000"/>
              </a:srgbClr>
            </a:solidFill>
            <a:prstDash val="solid"/>
          </a:ln>
        </p:spPr>
      </p:sp>
      <p:sp>
        <p:nvSpPr>
          <p:cNvPr id="15" name="red-num-3">
            <a:extLst xmlns:a="http://schemas.openxmlformats.org/drawingml/2006/main">
              <a:ext uri="{FF2B5EF4-FFF2-40B4-BE49-F238E27FC236}">
                <a16:creationId xmlns:a16="http://schemas.microsoft.com/office/drawing/2014/main" id="{E5CD48A0-6C7E-4D72-B460-A94A47960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720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>
                <a:solidFill>
                  <a:srgbClr val="EF8D8D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EF8D8D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6" name="red-body-3">
            <a:extLst xmlns:a="http://schemas.openxmlformats.org/drawingml/2006/main">
              <a:ext uri="{FF2B5EF4-FFF2-40B4-BE49-F238E27FC236}">
                <a16:creationId xmlns:a16="http://schemas.microsoft.com/office/drawing/2014/main" id="{517D42A5-08A0-41C6-9A84-925564C75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714875"/>
            <a:ext cx="1000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Спикеры и упоминаемые лица проходят проверку через пиар.</a:t>
            </a:r>
          </a:p>
        </p:txBody>
      </p:sp>
      <p:sp>
        <p:nvSpPr>
          <p:cNvPr id="17" name="red-line-4">
            <a:extLst xmlns:a="http://schemas.openxmlformats.org/drawingml/2006/main">
              <a:ext uri="{FF2B5EF4-FFF2-40B4-BE49-F238E27FC236}">
                <a16:creationId xmlns:a16="http://schemas.microsoft.com/office/drawing/2014/main" id="{C218B376-FF62-4DB3-AE92-2DE138580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F8D8D">
                <a:alpha val="28000"/>
              </a:srgbClr>
            </a:solidFill>
            <a:prstDash val="solid"/>
          </a:ln>
        </p:spPr>
      </p:sp>
      <p:sp>
        <p:nvSpPr>
          <p:cNvPr id="18" name="red-num-4">
            <a:extLst xmlns:a="http://schemas.openxmlformats.org/drawingml/2006/main">
              <a:ext uri="{FF2B5EF4-FFF2-40B4-BE49-F238E27FC236}">
                <a16:creationId xmlns:a16="http://schemas.microsoft.com/office/drawing/2014/main" id="{3D91E7E1-B8FE-4DB5-AED8-2D87D74B5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102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>
                <a:solidFill>
                  <a:srgbClr val="EF8D8D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EF8D8D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19" name="red-body-4">
            <a:extLst xmlns:a="http://schemas.openxmlformats.org/drawingml/2006/main">
              <a:ext uri="{FF2B5EF4-FFF2-40B4-BE49-F238E27FC236}">
                <a16:creationId xmlns:a16="http://schemas.microsoft.com/office/drawing/2014/main" id="{AAC05430-88C8-4912-ABDB-A87973B37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353050"/>
            <a:ext cx="1000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Упоминания «Школы 21», «Сбера» и репутационно значимых лиц согласовываются.</a:t>
            </a:r>
          </a:p>
        </p:txBody>
      </p:sp>
      <p:sp>
        <p:nvSpPr>
          <p:cNvPr id="20" name="bottom-rule-11">
            <a:extLst xmlns:a="http://schemas.openxmlformats.org/drawingml/2006/main">
              <a:ext uri="{FF2B5EF4-FFF2-40B4-BE49-F238E27FC236}">
                <a16:creationId xmlns:a16="http://schemas.microsoft.com/office/drawing/2014/main" id="{4A082A23-CECD-4BA3-ACD1-AE08385D1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484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21" name="footer-11">
            <a:extLst xmlns:a="http://schemas.openxmlformats.org/drawingml/2006/main">
              <a:ext uri="{FF2B5EF4-FFF2-40B4-BE49-F238E27FC236}">
                <a16:creationId xmlns:a16="http://schemas.microsoft.com/office/drawing/2014/main" id="{71D4A766-DB0C-4CDF-8855-F5352CF3C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81750"/>
            <a:ext cx="1000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7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При сомнении публикация не выходит до согласования</a:t>
            </a:r>
          </a:p>
        </p:txBody>
      </p:sp>
    </p:spTree>
    <p:extLst>
      <p:ext uri="{BB962C8B-B14F-4D97-AF65-F5344CB8AC3E}">
        <p14:creationId xmlns:p14="http://schemas.microsoft.com/office/powerpoint/2010/main" val="1257725569"/>
      </p:ext>
    </p:extLst>
  </p:cSld>
</p:sld>
</file>

<file path=ppt/slides/slide12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2070B"/>
            </a:gs>
            <a:gs pos="58000">
              <a:srgbClr val="0B1A26"/>
            </a:gs>
            <a:gs pos="100000">
              <a:srgbClr val="02070B"/>
            </a:gs>
          </a:gsLst>
          <a:lin ang="87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eyebrow-12">
            <a:extLst xmlns:a="http://schemas.openxmlformats.org/drawingml/2006/main">
              <a:ext uri="{FF2B5EF4-FFF2-40B4-BE49-F238E27FC236}">
                <a16:creationId xmlns:a16="http://schemas.microsoft.com/office/drawing/2014/main" id="{67233DDE-5914-4E3A-9D3C-C7890B74F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00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11 / ЮРИДИЧЕСКИЙ МИНИМУМ</a:t>
            </a:r>
          </a:p>
        </p:txBody>
      </p:sp>
      <p:sp>
        <p:nvSpPr>
          <p:cNvPr id="2" name="page-12">
            <a:extLst xmlns:a="http://schemas.openxmlformats.org/drawingml/2006/main">
              <a:ext uri="{FF2B5EF4-FFF2-40B4-BE49-F238E27FC236}">
                <a16:creationId xmlns:a16="http://schemas.microsoft.com/office/drawing/2014/main" id="{BF920E1C-68D4-43FA-9556-F5C32138B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572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8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12 / 13</a:t>
            </a:r>
          </a:p>
        </p:txBody>
      </p:sp>
      <p:sp>
        <p:nvSpPr>
          <p:cNvPr id="3" name="top-rule-12">
            <a:extLst xmlns:a="http://schemas.openxmlformats.org/drawingml/2006/main">
              <a:ext uri="{FF2B5EF4-FFF2-40B4-BE49-F238E27FC236}">
                <a16:creationId xmlns:a16="http://schemas.microsoft.com/office/drawing/2014/main" id="{C607F04C-78E4-45E9-B9AF-EBBE56396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4" name="title-12">
            <a:extLst xmlns:a="http://schemas.openxmlformats.org/drawingml/2006/main">
              <a:ext uri="{FF2B5EF4-FFF2-40B4-BE49-F238E27FC236}">
                <a16:creationId xmlns:a16="http://schemas.microsoft.com/office/drawing/2014/main" id="{9A08954D-2FB5-4639-8F74-4A70A0923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66800"/>
            <a:ext cx="7810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80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80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Пять обязательных условий</a:t>
            </a:r>
          </a:p>
        </p:txBody>
      </p:sp>
      <p:sp>
        <p:nvSpPr>
          <p:cNvPr id="5" name="legal-line-0">
            <a:extLst xmlns:a="http://schemas.openxmlformats.org/drawingml/2006/main">
              <a:ext uri="{FF2B5EF4-FFF2-40B4-BE49-F238E27FC236}">
                <a16:creationId xmlns:a16="http://schemas.microsoft.com/office/drawing/2014/main" id="{360E722A-5112-474B-B79F-5BDECA899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81300"/>
            <a:ext cx="190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6" name="legal-head-0">
            <a:extLst xmlns:a="http://schemas.openxmlformats.org/drawingml/2006/main">
              <a:ext uri="{FF2B5EF4-FFF2-40B4-BE49-F238E27FC236}">
                <a16:creationId xmlns:a16="http://schemas.microsoft.com/office/drawing/2014/main" id="{18262392-AD85-44E4-9B2D-5004B2326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86100"/>
            <a:ext cx="190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10K+</a:t>
            </a:r>
          </a:p>
        </p:txBody>
      </p:sp>
      <p:sp>
        <p:nvSpPr>
          <p:cNvPr id="7" name="legal-body-0">
            <a:extLst xmlns:a="http://schemas.openxmlformats.org/drawingml/2006/main">
              <a:ext uri="{FF2B5EF4-FFF2-40B4-BE49-F238E27FC236}">
                <a16:creationId xmlns:a16="http://schemas.microsoft.com/office/drawing/2014/main" id="{03E6DEC2-D695-4CD9-868E-C7BB64946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81450"/>
            <a:ext cx="180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Регистрация блога в Роскомнадзоре при аудитории более 10 тыс.</a:t>
            </a:r>
          </a:p>
        </p:txBody>
      </p:sp>
      <p:sp>
        <p:nvSpPr>
          <p:cNvPr id="8" name="legal-line-1">
            <a:extLst xmlns:a="http://schemas.openxmlformats.org/drawingml/2006/main">
              <a:ext uri="{FF2B5EF4-FFF2-40B4-BE49-F238E27FC236}">
                <a16:creationId xmlns:a16="http://schemas.microsoft.com/office/drawing/2014/main" id="{F626AD81-1166-4BF8-8BEC-BC37CD576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2781300"/>
            <a:ext cx="190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9" name="legal-head-1">
            <a:extLst xmlns:a="http://schemas.openxmlformats.org/drawingml/2006/main">
              <a:ext uri="{FF2B5EF4-FFF2-40B4-BE49-F238E27FC236}">
                <a16:creationId xmlns:a16="http://schemas.microsoft.com/office/drawing/2014/main" id="{4440EF1C-FDB3-4726-BCEA-CAB27B855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086100"/>
            <a:ext cx="190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Реклама</a:t>
            </a:r>
          </a:p>
        </p:txBody>
      </p:sp>
      <p:sp>
        <p:nvSpPr>
          <p:cNvPr id="10" name="legal-body-1">
            <a:extLst xmlns:a="http://schemas.openxmlformats.org/drawingml/2006/main">
              <a:ext uri="{FF2B5EF4-FFF2-40B4-BE49-F238E27FC236}">
                <a16:creationId xmlns:a16="http://schemas.microsoft.com/office/drawing/2014/main" id="{D0FF45F6-360A-45FE-9E54-31D9721F0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981450"/>
            <a:ext cx="180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Закон о рекламе и порядок интернет-маркировки.</a:t>
            </a:r>
          </a:p>
        </p:txBody>
      </p:sp>
      <p:sp>
        <p:nvSpPr>
          <p:cNvPr id="11" name="legal-line-2">
            <a:extLst xmlns:a="http://schemas.openxmlformats.org/drawingml/2006/main">
              <a:ext uri="{FF2B5EF4-FFF2-40B4-BE49-F238E27FC236}">
                <a16:creationId xmlns:a16="http://schemas.microsoft.com/office/drawing/2014/main" id="{A22A713F-401C-45AF-8AAA-12315F838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2781300"/>
            <a:ext cx="190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2" name="legal-head-2">
            <a:extLst xmlns:a="http://schemas.openxmlformats.org/drawingml/2006/main">
              <a:ext uri="{FF2B5EF4-FFF2-40B4-BE49-F238E27FC236}">
                <a16:creationId xmlns:a16="http://schemas.microsoft.com/office/drawing/2014/main" id="{827CD11F-3B6C-4A1C-B26E-8D64F627A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086100"/>
            <a:ext cx="190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ПДн</a:t>
            </a:r>
          </a:p>
        </p:txBody>
      </p:sp>
      <p:sp>
        <p:nvSpPr>
          <p:cNvPr id="13" name="legal-body-2">
            <a:extLst xmlns:a="http://schemas.openxmlformats.org/drawingml/2006/main">
              <a:ext uri="{FF2B5EF4-FFF2-40B4-BE49-F238E27FC236}">
                <a16:creationId xmlns:a16="http://schemas.microsoft.com/office/drawing/2014/main" id="{AEB2DAE6-04F8-4A96-98DB-996E7A6D3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981450"/>
            <a:ext cx="180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Согласие на обработку и публикацию персональных данных.</a:t>
            </a:r>
          </a:p>
        </p:txBody>
      </p:sp>
      <p:sp>
        <p:nvSpPr>
          <p:cNvPr id="14" name="legal-line-3">
            <a:extLst xmlns:a="http://schemas.openxmlformats.org/drawingml/2006/main">
              <a:ext uri="{FF2B5EF4-FFF2-40B4-BE49-F238E27FC236}">
                <a16:creationId xmlns:a16="http://schemas.microsoft.com/office/drawing/2014/main" id="{6C3CCDB3-9FF2-40FD-960A-4EF1D3720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81300"/>
            <a:ext cx="190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5" name="legal-head-3">
            <a:extLst xmlns:a="http://schemas.openxmlformats.org/drawingml/2006/main">
              <a:ext uri="{FF2B5EF4-FFF2-40B4-BE49-F238E27FC236}">
                <a16:creationId xmlns:a16="http://schemas.microsoft.com/office/drawing/2014/main" id="{31D0F2FB-5608-42BD-BC5C-5B145B54B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086100"/>
            <a:ext cx="190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RU</a:t>
            </a:r>
          </a:p>
        </p:txBody>
      </p:sp>
      <p:sp>
        <p:nvSpPr>
          <p:cNvPr id="16" name="legal-body-3">
            <a:extLst xmlns:a="http://schemas.openxmlformats.org/drawingml/2006/main">
              <a:ext uri="{FF2B5EF4-FFF2-40B4-BE49-F238E27FC236}">
                <a16:creationId xmlns:a16="http://schemas.microsoft.com/office/drawing/2014/main" id="{7000043D-7A17-4607-98A7-8AF968096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981450"/>
            <a:ext cx="180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Потребительская информация дублируется на русском языке.</a:t>
            </a:r>
          </a:p>
        </p:txBody>
      </p:sp>
      <p:sp>
        <p:nvSpPr>
          <p:cNvPr id="17" name="legal-line-4">
            <a:extLst xmlns:a="http://schemas.openxmlformats.org/drawingml/2006/main">
              <a:ext uri="{FF2B5EF4-FFF2-40B4-BE49-F238E27FC236}">
                <a16:creationId xmlns:a16="http://schemas.microsoft.com/office/drawing/2014/main" id="{014640D1-F626-46D2-88CC-81E421986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781300"/>
            <a:ext cx="190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8" name="legal-head-4">
            <a:extLst xmlns:a="http://schemas.openxmlformats.org/drawingml/2006/main">
              <a:ext uri="{FF2B5EF4-FFF2-40B4-BE49-F238E27FC236}">
                <a16:creationId xmlns:a16="http://schemas.microsoft.com/office/drawing/2014/main" id="{02AD4A9F-2F5B-413F-84C3-CFBE46387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086100"/>
            <a:ext cx="190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Лексика</a:t>
            </a:r>
          </a:p>
        </p:txBody>
      </p:sp>
      <p:sp>
        <p:nvSpPr>
          <p:cNvPr id="19" name="legal-body-4">
            <a:extLst xmlns:a="http://schemas.openxmlformats.org/drawingml/2006/main">
              <a:ext uri="{FF2B5EF4-FFF2-40B4-BE49-F238E27FC236}">
                <a16:creationId xmlns:a16="http://schemas.microsoft.com/office/drawing/2014/main" id="{D7AC6C37-2AD1-4E78-A7B0-4AF9DF9D1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981450"/>
            <a:ext cx="180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Без нецензурной брани и репутационно рискованных формулировок.</a:t>
            </a:r>
          </a:p>
        </p:txBody>
      </p:sp>
      <p:sp>
        <p:nvSpPr>
          <p:cNvPr id="20" name="legal-disclaimer">
            <a:extLst xmlns:a="http://schemas.openxmlformats.org/drawingml/2006/main">
              <a:ext uri="{FF2B5EF4-FFF2-40B4-BE49-F238E27FC236}">
                <a16:creationId xmlns:a16="http://schemas.microsoft.com/office/drawing/2014/main" id="{4C9AFCB0-F579-4570-A810-977B66036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57850"/>
            <a:ext cx="990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0">
                <a:solidFill>
                  <a:srgbClr val="B6C1C9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B6C1C9"/>
                </a:solidFill>
                <a:latin typeface="Arial"/>
                <a:ea typeface="Arial"/>
                <a:cs typeface="Arial"/>
              </a:rPr>
              <a:t>Юридические формулировки перенесены из исходного документа. Перед применением актуальность требований проверяется с юристами.</a:t>
            </a:r>
          </a:p>
        </p:txBody>
      </p:sp>
      <p:sp>
        <p:nvSpPr>
          <p:cNvPr id="21" name="bottom-rule-12">
            <a:extLst xmlns:a="http://schemas.openxmlformats.org/drawingml/2006/main">
              <a:ext uri="{FF2B5EF4-FFF2-40B4-BE49-F238E27FC236}">
                <a16:creationId xmlns:a16="http://schemas.microsoft.com/office/drawing/2014/main" id="{9E5DA276-B6CF-4297-AF07-412A3CCB6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484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22" name="footer-12">
            <a:extLst xmlns:a="http://schemas.openxmlformats.org/drawingml/2006/main">
              <a:ext uri="{FF2B5EF4-FFF2-40B4-BE49-F238E27FC236}">
                <a16:creationId xmlns:a16="http://schemas.microsoft.com/office/drawing/2014/main" id="{976C0B54-36BB-45F6-BB11-FCC9C0933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81750"/>
            <a:ext cx="1000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7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Презентация структурирует исходный материал и не заменяет юридическую консультацию</a:t>
            </a:r>
          </a:p>
        </p:txBody>
      </p:sp>
    </p:spTree>
    <p:extLst>
      <p:ext uri="{BB962C8B-B14F-4D97-AF65-F5344CB8AC3E}">
        <p14:creationId xmlns:p14="http://schemas.microsoft.com/office/powerpoint/2010/main" val="1317328491"/>
      </p:ext>
    </p:extLst>
  </p:cSld>
</p:sld>
</file>

<file path=ppt/slides/slide13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2070B"/>
            </a:gs>
            <a:gs pos="58000">
              <a:srgbClr val="0B1A26"/>
            </a:gs>
            <a:gs pos="100000">
              <a:srgbClr val="02070B"/>
            </a:gs>
          </a:gsLst>
          <a:lin ang="87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-13">
            <a:extLst xmlns:a="http://schemas.openxmlformats.org/drawingml/2006/main">
              <a:ext uri="{FF2B5EF4-FFF2-40B4-BE49-F238E27FC236}">
                <a16:creationId xmlns:a16="http://schemas.microsoft.com/office/drawing/2014/main" id="{F9530E3A-D59A-4C71-AA3E-1FDCD7D1A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00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12 / ПЕРЕД ПУБЛИКАЦИЕЙ</a:t>
            </a:r>
          </a:p>
        </p:txBody>
      </p:sp>
      <p:sp>
        <p:nvSpPr>
          <p:cNvPr id="2" name="page-13">
            <a:extLst xmlns:a="http://schemas.openxmlformats.org/drawingml/2006/main">
              <a:ext uri="{FF2B5EF4-FFF2-40B4-BE49-F238E27FC236}">
                <a16:creationId xmlns:a16="http://schemas.microsoft.com/office/drawing/2014/main" id="{360999A9-A93A-41E6-88F3-7BE657F4B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572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8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13 / 13</a:t>
            </a:r>
          </a:p>
        </p:txBody>
      </p:sp>
      <p:sp>
        <p:nvSpPr>
          <p:cNvPr id="3" name="top-rule-13">
            <a:extLst xmlns:a="http://schemas.openxmlformats.org/drawingml/2006/main">
              <a:ext uri="{FF2B5EF4-FFF2-40B4-BE49-F238E27FC236}">
                <a16:creationId xmlns:a16="http://schemas.microsoft.com/office/drawing/2014/main" id="{C293CDAC-4E93-46AD-ADB5-2FD3A3A9D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4" name="final-title">
            <a:extLst xmlns:a="http://schemas.openxmlformats.org/drawingml/2006/main">
              <a:ext uri="{FF2B5EF4-FFF2-40B4-BE49-F238E27FC236}">
                <a16:creationId xmlns:a16="http://schemas.microsoft.com/office/drawing/2014/main" id="{93A00D8F-1F61-423D-83FA-C5938FBB6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62050"/>
            <a:ext cx="6286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630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630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Полезно.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630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630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Узнаваемо.</a:t>
            </a:r>
          </a:p>
        </p:txBody>
      </p:sp>
      <p:sp>
        <p:nvSpPr>
          <p:cNvPr id="5" name="final-accent">
            <a:extLst xmlns:a="http://schemas.openxmlformats.org/drawingml/2006/main">
              <a:ext uri="{FF2B5EF4-FFF2-40B4-BE49-F238E27FC236}">
                <a16:creationId xmlns:a16="http://schemas.microsoft.com/office/drawing/2014/main" id="{9A4A8246-4825-4009-B2A8-CDE01956A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24175"/>
            <a:ext cx="590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6300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6300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Безопасно.</a:t>
            </a:r>
          </a:p>
        </p:txBody>
      </p:sp>
      <p:sp>
        <p:nvSpPr>
          <p:cNvPr id="6" name="check-0">
            <a:extLst xmlns:a="http://schemas.openxmlformats.org/drawingml/2006/main">
              <a:ext uri="{FF2B5EF4-FFF2-40B4-BE49-F238E27FC236}">
                <a16:creationId xmlns:a16="http://schemas.microsoft.com/office/drawing/2014/main" id="{85E6DC04-7E5F-45BE-A5FD-FD3AE2ACA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676400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✓  есть цель и CTA</a:t>
            </a:r>
          </a:p>
        </p:txBody>
      </p:sp>
      <p:sp>
        <p:nvSpPr>
          <p:cNvPr id="7" name="check-1">
            <a:extLst xmlns:a="http://schemas.openxmlformats.org/drawingml/2006/main">
              <a:ext uri="{FF2B5EF4-FFF2-40B4-BE49-F238E27FC236}">
                <a16:creationId xmlns:a16="http://schemas.microsoft.com/office/drawing/2014/main" id="{1CCDFECC-8879-452B-9F0A-78985943D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162175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✓  соблюдён ToV</a:t>
            </a:r>
          </a:p>
        </p:txBody>
      </p:sp>
      <p:sp>
        <p:nvSpPr>
          <p:cNvPr id="8" name="check-2">
            <a:extLst xmlns:a="http://schemas.openxmlformats.org/drawingml/2006/main">
              <a:ext uri="{FF2B5EF4-FFF2-40B4-BE49-F238E27FC236}">
                <a16:creationId xmlns:a16="http://schemas.microsoft.com/office/drawing/2014/main" id="{BFA748FF-D103-42D7-9F77-A487FFE7A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647950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✓  проверена грамотность</a:t>
            </a:r>
          </a:p>
        </p:txBody>
      </p:sp>
      <p:sp>
        <p:nvSpPr>
          <p:cNvPr id="9" name="check-3">
            <a:extLst xmlns:a="http://schemas.openxmlformats.org/drawingml/2006/main">
              <a:ext uri="{FF2B5EF4-FFF2-40B4-BE49-F238E27FC236}">
                <a16:creationId xmlns:a16="http://schemas.microsoft.com/office/drawing/2014/main" id="{E78E50FC-9DBA-44B0-AEED-3EA901F82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133725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D8E2E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D8E2E9"/>
                </a:solidFill>
                <a:latin typeface="Arial"/>
                <a:ea typeface="Arial"/>
                <a:cs typeface="Arial"/>
              </a:rPr>
              <a:t>✓  визуал соответствует брендбуку</a:t>
            </a:r>
          </a:p>
        </p:txBody>
      </p:sp>
      <p:sp>
        <p:nvSpPr>
          <p:cNvPr id="10" name="check-4">
            <a:extLst xmlns:a="http://schemas.openxmlformats.org/drawingml/2006/main">
              <a:ext uri="{FF2B5EF4-FFF2-40B4-BE49-F238E27FC236}">
                <a16:creationId xmlns:a16="http://schemas.microsoft.com/office/drawing/2014/main" id="{12463041-B809-4F4D-872A-2B52000F9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619500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D8E2E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D8E2E9"/>
                </a:solidFill>
                <a:latin typeface="Arial"/>
                <a:ea typeface="Arial"/>
                <a:cs typeface="Arial"/>
              </a:rPr>
              <a:t>✓  права подтверждены</a:t>
            </a:r>
          </a:p>
        </p:txBody>
      </p:sp>
      <p:sp>
        <p:nvSpPr>
          <p:cNvPr id="11" name="check-5">
            <a:extLst xmlns:a="http://schemas.openxmlformats.org/drawingml/2006/main">
              <a:ext uri="{FF2B5EF4-FFF2-40B4-BE49-F238E27FC236}">
                <a16:creationId xmlns:a16="http://schemas.microsoft.com/office/drawing/2014/main" id="{3FBF1233-6165-4BD3-9D2E-6F70A804A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105275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D8E2E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D8E2E9"/>
                </a:solidFill>
                <a:latin typeface="Arial"/>
                <a:ea typeface="Arial"/>
                <a:cs typeface="Arial"/>
              </a:rPr>
              <a:t>✓  люди и спикеры согласованы</a:t>
            </a:r>
          </a:p>
        </p:txBody>
      </p:sp>
      <p:sp>
        <p:nvSpPr>
          <p:cNvPr id="12" name="check-6">
            <a:extLst xmlns:a="http://schemas.openxmlformats.org/drawingml/2006/main">
              <a:ext uri="{FF2B5EF4-FFF2-40B4-BE49-F238E27FC236}">
                <a16:creationId xmlns:a16="http://schemas.microsoft.com/office/drawing/2014/main" id="{3161695C-E055-47E4-A8F8-4379A5802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591050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D8E2E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D8E2E9"/>
                </a:solidFill>
                <a:latin typeface="Arial"/>
                <a:ea typeface="Arial"/>
                <a:cs typeface="Arial"/>
              </a:rPr>
              <a:t>✓  рисковые темы исключены</a:t>
            </a:r>
          </a:p>
        </p:txBody>
      </p:sp>
      <p:sp>
        <p:nvSpPr>
          <p:cNvPr id="13" name="check-7">
            <a:extLst xmlns:a="http://schemas.openxmlformats.org/drawingml/2006/main">
              <a:ext uri="{FF2B5EF4-FFF2-40B4-BE49-F238E27FC236}">
                <a16:creationId xmlns:a16="http://schemas.microsoft.com/office/drawing/2014/main" id="{A9673FD5-7C94-465B-9578-E8AD46BBE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5076825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D8E2E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D8E2E9"/>
                </a:solidFill>
                <a:latin typeface="Arial"/>
                <a:ea typeface="Arial"/>
                <a:cs typeface="Arial"/>
              </a:rPr>
              <a:t>✓  в ссылках есть UTM</a:t>
            </a:r>
          </a:p>
        </p:txBody>
      </p:sp>
      <p:sp>
        <p:nvSpPr>
          <p:cNvPr id="14" name="final-source">
            <a:extLst xmlns:a="http://schemas.openxmlformats.org/drawingml/2006/main">
              <a:ext uri="{FF2B5EF4-FFF2-40B4-BE49-F238E27FC236}">
                <a16:creationId xmlns:a16="http://schemas.microsoft.com/office/drawing/2014/main" id="{27197AF6-F9C4-4E2D-9F43-6E26C3076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10250"/>
            <a:ext cx="571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Источник содержания: «Требования к SMM.docx»</a:t>
            </a:r>
          </a:p>
        </p:txBody>
      </p:sp>
      <p:sp>
        <p:nvSpPr>
          <p:cNvPr id="15" name="bottom-rule-13">
            <a:extLst xmlns:a="http://schemas.openxmlformats.org/drawingml/2006/main">
              <a:ext uri="{FF2B5EF4-FFF2-40B4-BE49-F238E27FC236}">
                <a16:creationId xmlns:a16="http://schemas.microsoft.com/office/drawing/2014/main" id="{8A65D4D6-0005-403C-9995-297617629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484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6" name="footer-13">
            <a:extLst xmlns:a="http://schemas.openxmlformats.org/drawingml/2006/main">
              <a:ext uri="{FF2B5EF4-FFF2-40B4-BE49-F238E27FC236}">
                <a16:creationId xmlns:a16="http://schemas.microsoft.com/office/drawing/2014/main" id="{7B8B431D-6B99-4275-8629-247FB7E09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81750"/>
            <a:ext cx="1000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7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SMM «Школы 21» · практический стандарт для городских команд</a:t>
            </a:r>
          </a:p>
        </p:txBody>
      </p:sp>
    </p:spTree>
    <p:extLst>
      <p:ext uri="{BB962C8B-B14F-4D97-AF65-F5344CB8AC3E}">
        <p14:creationId xmlns:p14="http://schemas.microsoft.com/office/powerpoint/2010/main" val="2102100977"/>
      </p:ext>
    </p:extLst>
  </p:cSld>
</p:sld>
</file>

<file path=ppt/slides/slide2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2070B"/>
            </a:gs>
            <a:gs pos="58000">
              <a:srgbClr val="0B1A26"/>
            </a:gs>
            <a:gs pos="100000">
              <a:srgbClr val="02070B"/>
            </a:gs>
          </a:gsLst>
          <a:lin ang="87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-2">
            <a:extLst xmlns:a="http://schemas.openxmlformats.org/drawingml/2006/main">
              <a:ext uri="{FF2B5EF4-FFF2-40B4-BE49-F238E27FC236}">
                <a16:creationId xmlns:a16="http://schemas.microsoft.com/office/drawing/2014/main" id="{BE67D847-0DC8-4099-90F1-7CBEEF93F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00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01 / ОБЩАЯ ЦЕЛЬ</a:t>
            </a:r>
          </a:p>
        </p:txBody>
      </p:sp>
      <p:sp>
        <p:nvSpPr>
          <p:cNvPr id="2" name="page-2">
            <a:extLst xmlns:a="http://schemas.openxmlformats.org/drawingml/2006/main">
              <a:ext uri="{FF2B5EF4-FFF2-40B4-BE49-F238E27FC236}">
                <a16:creationId xmlns:a16="http://schemas.microsoft.com/office/drawing/2014/main" id="{B8F63D97-759F-4264-9B15-A416EBFDF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572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8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02 / 13</a:t>
            </a:r>
          </a:p>
        </p:txBody>
      </p:sp>
      <p:sp>
        <p:nvSpPr>
          <p:cNvPr id="3" name="top-rule-2">
            <a:extLst xmlns:a="http://schemas.openxmlformats.org/drawingml/2006/main">
              <a:ext uri="{FF2B5EF4-FFF2-40B4-BE49-F238E27FC236}">
                <a16:creationId xmlns:a16="http://schemas.microsoft.com/office/drawing/2014/main" id="{A1BCC51A-A2A1-4776-B0B7-8746D3CEC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4" name="title-2">
            <a:extLst xmlns:a="http://schemas.openxmlformats.org/drawingml/2006/main">
              <a:ext uri="{FF2B5EF4-FFF2-40B4-BE49-F238E27FC236}">
                <a16:creationId xmlns:a16="http://schemas.microsoft.com/office/drawing/2014/main" id="{41C975EB-B94A-4865-8F6A-0FE91CC22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85850"/>
            <a:ext cx="8096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499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65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65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Каждая публикация усиливает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465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65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узнаваемость и доверие</a:t>
            </a:r>
          </a:p>
        </p:txBody>
      </p:sp>
      <p:sp>
        <p:nvSpPr>
          <p:cNvPr id="5" name="goal-lede">
            <a:extLst xmlns:a="http://schemas.openxmlformats.org/drawingml/2006/main">
              <a:ext uri="{FF2B5EF4-FFF2-40B4-BE49-F238E27FC236}">
                <a16:creationId xmlns:a16="http://schemas.microsoft.com/office/drawing/2014/main" id="{AE64BEC1-B641-4E9D-9BE4-3A8465253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381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0">
                <a:solidFill>
                  <a:srgbClr val="D8E2E9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D8E2E9"/>
                </a:solidFill>
                <a:latin typeface="Arial"/>
                <a:ea typeface="Arial"/>
                <a:cs typeface="Arial"/>
              </a:rPr>
              <a:t>Единый стиль кампусов превращает внимание в интерес к проекту и заявки на «бассейны».</a:t>
            </a:r>
          </a:p>
        </p:txBody>
      </p:sp>
      <p:sp>
        <p:nvSpPr>
          <p:cNvPr id="6" name="goal-line-1">
            <a:extLst xmlns:a="http://schemas.openxmlformats.org/drawingml/2006/main">
              <a:ext uri="{FF2B5EF4-FFF2-40B4-BE49-F238E27FC236}">
                <a16:creationId xmlns:a16="http://schemas.microsoft.com/office/drawing/2014/main" id="{7E2B0FA0-AD77-4064-801C-DBAD799EC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81940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7" name="goal-num-1">
            <a:extLst xmlns:a="http://schemas.openxmlformats.org/drawingml/2006/main">
              <a:ext uri="{FF2B5EF4-FFF2-40B4-BE49-F238E27FC236}">
                <a16:creationId xmlns:a16="http://schemas.microsoft.com/office/drawing/2014/main" id="{56111C41-E51B-453E-BEE0-191E8CF2D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9813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goal-heading-1">
            <a:extLst xmlns:a="http://schemas.openxmlformats.org/drawingml/2006/main">
              <a:ext uri="{FF2B5EF4-FFF2-40B4-BE49-F238E27FC236}">
                <a16:creationId xmlns:a16="http://schemas.microsoft.com/office/drawing/2014/main" id="{626FE2EF-9F7C-4DAB-ACB9-5C79A27C0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952750"/>
            <a:ext cx="478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1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4F8FB"/>
                </a:solidFill>
                <a:latin typeface="Arial"/>
                <a:ea typeface="Arial"/>
                <a:cs typeface="Arial"/>
              </a:rPr>
              <a:t>Планируйте</a:t>
            </a:r>
          </a:p>
        </p:txBody>
      </p:sp>
      <p:sp>
        <p:nvSpPr>
          <p:cNvPr id="9" name="goal-body-1">
            <a:extLst xmlns:a="http://schemas.openxmlformats.org/drawingml/2006/main">
              <a:ext uri="{FF2B5EF4-FFF2-40B4-BE49-F238E27FC236}">
                <a16:creationId xmlns:a16="http://schemas.microsoft.com/office/drawing/2014/main" id="{60F4861E-8350-4E12-9A99-C07037C45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314700"/>
            <a:ext cx="4781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Темы, тексты, визуалы, видео и даты живут в контент-плане.</a:t>
            </a:r>
          </a:p>
        </p:txBody>
      </p:sp>
      <p:sp>
        <p:nvSpPr>
          <p:cNvPr id="10" name="goal-line-2">
            <a:extLst xmlns:a="http://schemas.openxmlformats.org/drawingml/2006/main">
              <a:ext uri="{FF2B5EF4-FFF2-40B4-BE49-F238E27FC236}">
                <a16:creationId xmlns:a16="http://schemas.microsoft.com/office/drawing/2014/main" id="{A36AA7E7-5A03-4690-9089-5CEE480C9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9433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1" name="goal-num-2">
            <a:extLst xmlns:a="http://schemas.openxmlformats.org/drawingml/2006/main">
              <a:ext uri="{FF2B5EF4-FFF2-40B4-BE49-F238E27FC236}">
                <a16:creationId xmlns:a16="http://schemas.microsoft.com/office/drawing/2014/main" id="{692E491A-1C3C-413E-A08A-D885E6FA8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052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goal-heading-2">
            <a:extLst xmlns:a="http://schemas.openxmlformats.org/drawingml/2006/main">
              <a:ext uri="{FF2B5EF4-FFF2-40B4-BE49-F238E27FC236}">
                <a16:creationId xmlns:a16="http://schemas.microsoft.com/office/drawing/2014/main" id="{E5C2C9D1-89C1-4E46-B9BB-C1AE20028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76700"/>
            <a:ext cx="478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1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4F8FB"/>
                </a:solidFill>
                <a:latin typeface="Arial"/>
                <a:ea typeface="Arial"/>
                <a:cs typeface="Arial"/>
              </a:rPr>
              <a:t>Сохраняйте ценность</a:t>
            </a:r>
          </a:p>
        </p:txBody>
      </p:sp>
      <p:sp>
        <p:nvSpPr>
          <p:cNvPr id="13" name="goal-body-2">
            <a:extLst xmlns:a="http://schemas.openxmlformats.org/drawingml/2006/main">
              <a:ext uri="{FF2B5EF4-FFF2-40B4-BE49-F238E27FC236}">
                <a16:creationId xmlns:a16="http://schemas.microsoft.com/office/drawing/2014/main" id="{EC9E0DE4-57C9-4C5C-9B3F-A13D6F824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438650"/>
            <a:ext cx="4781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Один содержательный пост лучше нескольких малоинформативных.</a:t>
            </a:r>
          </a:p>
        </p:txBody>
      </p:sp>
      <p:sp>
        <p:nvSpPr>
          <p:cNvPr id="14" name="goal-line-3">
            <a:extLst xmlns:a="http://schemas.openxmlformats.org/drawingml/2006/main">
              <a:ext uri="{FF2B5EF4-FFF2-40B4-BE49-F238E27FC236}">
                <a16:creationId xmlns:a16="http://schemas.microsoft.com/office/drawing/2014/main" id="{1473806B-0416-4ABA-A9EF-2C21008CA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06730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5" name="goal-num-3">
            <a:extLst xmlns:a="http://schemas.openxmlformats.org/drawingml/2006/main">
              <a:ext uri="{FF2B5EF4-FFF2-40B4-BE49-F238E27FC236}">
                <a16:creationId xmlns:a16="http://schemas.microsoft.com/office/drawing/2014/main" id="{1D443171-4A67-4702-9EC7-14361BE5A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2292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goal-heading-3">
            <a:extLst xmlns:a="http://schemas.openxmlformats.org/drawingml/2006/main">
              <a:ext uri="{FF2B5EF4-FFF2-40B4-BE49-F238E27FC236}">
                <a16:creationId xmlns:a16="http://schemas.microsoft.com/office/drawing/2014/main" id="{23D9B1EC-2496-491C-89E7-92A1F7F4D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5200650"/>
            <a:ext cx="478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1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4F8FB"/>
                </a:solidFill>
                <a:latin typeface="Arial"/>
                <a:ea typeface="Arial"/>
                <a:cs typeface="Arial"/>
              </a:rPr>
              <a:t>Контролируйте среду</a:t>
            </a:r>
          </a:p>
        </p:txBody>
      </p:sp>
      <p:sp>
        <p:nvSpPr>
          <p:cNvPr id="17" name="goal-body-3">
            <a:extLst xmlns:a="http://schemas.openxmlformats.org/drawingml/2006/main">
              <a:ext uri="{FF2B5EF4-FFF2-40B4-BE49-F238E27FC236}">
                <a16:creationId xmlns:a16="http://schemas.microsoft.com/office/drawing/2014/main" id="{08AC4078-6950-4BD8-9D47-0BF27C224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5562600"/>
            <a:ext cx="4781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Правила действуют и для публикаций, и для комментариев.</a:t>
            </a:r>
          </a:p>
        </p:txBody>
      </p:sp>
      <p:sp>
        <p:nvSpPr>
          <p:cNvPr id="18" name="bottom-rule-2">
            <a:extLst xmlns:a="http://schemas.openxmlformats.org/drawingml/2006/main">
              <a:ext uri="{FF2B5EF4-FFF2-40B4-BE49-F238E27FC236}">
                <a16:creationId xmlns:a16="http://schemas.microsoft.com/office/drawing/2014/main" id="{3C6DBEF6-2497-45A0-9718-378D04DDC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484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9" name="footer-2">
            <a:extLst xmlns:a="http://schemas.openxmlformats.org/drawingml/2006/main">
              <a:ext uri="{FF2B5EF4-FFF2-40B4-BE49-F238E27FC236}">
                <a16:creationId xmlns:a16="http://schemas.microsoft.com/office/drawing/2014/main" id="{8A8183D6-2FE0-4AE8-91A0-6D5311173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81750"/>
            <a:ext cx="1000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7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SMM «Школы 21» · из исходного документа</a:t>
            </a:r>
          </a:p>
        </p:txBody>
      </p:sp>
    </p:spTree>
    <p:extLst>
      <p:ext uri="{BB962C8B-B14F-4D97-AF65-F5344CB8AC3E}">
        <p14:creationId xmlns:p14="http://schemas.microsoft.com/office/powerpoint/2010/main" val="1121275915"/>
      </p:ext>
    </p:extLst>
  </p:cSld>
</p:sld>
</file>

<file path=ppt/slides/slide3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2070B"/>
            </a:gs>
            <a:gs pos="58000">
              <a:srgbClr val="0B1A26"/>
            </a:gs>
            <a:gs pos="100000">
              <a:srgbClr val="02070B"/>
            </a:gs>
          </a:gsLst>
          <a:lin ang="87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eyebrow-3">
            <a:extLst xmlns:a="http://schemas.openxmlformats.org/drawingml/2006/main">
              <a:ext uri="{FF2B5EF4-FFF2-40B4-BE49-F238E27FC236}">
                <a16:creationId xmlns:a16="http://schemas.microsoft.com/office/drawing/2014/main" id="{65886A4A-4B72-41E2-B943-35D26C5A2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00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02 / ОФОРМЛЕНИЕ КАНАЛОВ</a:t>
            </a:r>
          </a:p>
        </p:txBody>
      </p:sp>
      <p:sp>
        <p:nvSpPr>
          <p:cNvPr id="2" name="page-3">
            <a:extLst xmlns:a="http://schemas.openxmlformats.org/drawingml/2006/main">
              <a:ext uri="{FF2B5EF4-FFF2-40B4-BE49-F238E27FC236}">
                <a16:creationId xmlns:a16="http://schemas.microsoft.com/office/drawing/2014/main" id="{8230CB20-4D77-4687-8F1D-8C68B34E3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572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8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03 / 13</a:t>
            </a:r>
          </a:p>
        </p:txBody>
      </p:sp>
      <p:sp>
        <p:nvSpPr>
          <p:cNvPr id="3" name="top-rule-3">
            <a:extLst xmlns:a="http://schemas.openxmlformats.org/drawingml/2006/main">
              <a:ext uri="{FF2B5EF4-FFF2-40B4-BE49-F238E27FC236}">
                <a16:creationId xmlns:a16="http://schemas.microsoft.com/office/drawing/2014/main" id="{2A4E1B5D-DCDC-4D26-A267-26CF07514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4" name="title-3">
            <a:extLst xmlns:a="http://schemas.openxmlformats.org/drawingml/2006/main">
              <a:ext uri="{FF2B5EF4-FFF2-40B4-BE49-F238E27FC236}">
                <a16:creationId xmlns:a16="http://schemas.microsoft.com/office/drawing/2014/main" id="{DA10FE6A-A3E3-441E-89C4-0902EC053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23950"/>
            <a:ext cx="5810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78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65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65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Город виден.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465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65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Бренд остаётся единым.</a:t>
            </a:r>
          </a:p>
        </p:txBody>
      </p:sp>
      <p:sp>
        <p:nvSpPr>
          <p:cNvPr id="5" name="setup-note">
            <a:extLst xmlns:a="http://schemas.openxmlformats.org/drawingml/2006/main">
              <a:ext uri="{FF2B5EF4-FFF2-40B4-BE49-F238E27FC236}">
                <a16:creationId xmlns:a16="http://schemas.microsoft.com/office/drawing/2014/main" id="{D7D1DBB0-6551-4338-AF93-0B7FBAF01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4762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Аватары повторяют стиль основного канала и содержат название города. Новый вариант заказывается через Jira.</a:t>
            </a:r>
          </a:p>
        </p:txBody>
      </p:sp>
      <p:sp>
        <p:nvSpPr>
          <p:cNvPr id="6" name="setup-line-1">
            <a:extLst xmlns:a="http://schemas.openxmlformats.org/drawingml/2006/main">
              <a:ext uri="{FF2B5EF4-FFF2-40B4-BE49-F238E27FC236}">
                <a16:creationId xmlns:a16="http://schemas.microsoft.com/office/drawing/2014/main" id="{46810EAF-53C7-4214-879E-264628F1D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981200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7" name="setup-tg-label">
            <a:extLst xmlns:a="http://schemas.openxmlformats.org/drawingml/2006/main">
              <a:ext uri="{FF2B5EF4-FFF2-40B4-BE49-F238E27FC236}">
                <a16:creationId xmlns:a16="http://schemas.microsoft.com/office/drawing/2014/main" id="{8F7D7E58-A273-4011-A24B-C1FD63A56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09800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9EACB8"/>
                </a:solidFill>
                <a:latin typeface="Arial"/>
                <a:ea typeface="Arial"/>
                <a:cs typeface="Arial"/>
              </a:rPr>
              <a:t>ТЕЛЕГРАМ</a:t>
            </a:r>
          </a:p>
        </p:txBody>
      </p:sp>
      <p:sp>
        <p:nvSpPr>
          <p:cNvPr id="8" name="setup-tg">
            <a:extLst xmlns:a="http://schemas.openxmlformats.org/drawingml/2006/main">
              <a:ext uri="{FF2B5EF4-FFF2-40B4-BE49-F238E27FC236}">
                <a16:creationId xmlns:a16="http://schemas.microsoft.com/office/drawing/2014/main" id="{8CAF86A2-817C-4EB6-BD04-4DF138D5D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609850"/>
            <a:ext cx="504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300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3300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Школа 21 Город</a:t>
            </a:r>
          </a:p>
        </p:txBody>
      </p:sp>
      <p:sp>
        <p:nvSpPr>
          <p:cNvPr id="9" name="setup-line-2">
            <a:extLst xmlns:a="http://schemas.openxmlformats.org/drawingml/2006/main">
              <a:ext uri="{FF2B5EF4-FFF2-40B4-BE49-F238E27FC236}">
                <a16:creationId xmlns:a16="http://schemas.microsoft.com/office/drawing/2014/main" id="{FB877870-8E6C-4CB5-91A1-1F3186F1E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429000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0" name="setup-vk-label">
            <a:extLst xmlns:a="http://schemas.openxmlformats.org/drawingml/2006/main">
              <a:ext uri="{FF2B5EF4-FFF2-40B4-BE49-F238E27FC236}">
                <a16:creationId xmlns:a16="http://schemas.microsoft.com/office/drawing/2014/main" id="{3F53AAB8-AC93-47AF-9178-B561E8FA1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57600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9EACB8"/>
                </a:solidFill>
                <a:latin typeface="Arial"/>
                <a:ea typeface="Arial"/>
                <a:cs typeface="Arial"/>
              </a:rPr>
              <a:t>ВКОНТАКТЕ</a:t>
            </a:r>
          </a:p>
        </p:txBody>
      </p:sp>
      <p:sp>
        <p:nvSpPr>
          <p:cNvPr id="11" name="setup-vk">
            <a:extLst xmlns:a="http://schemas.openxmlformats.org/drawingml/2006/main">
              <a:ext uri="{FF2B5EF4-FFF2-40B4-BE49-F238E27FC236}">
                <a16:creationId xmlns:a16="http://schemas.microsoft.com/office/drawing/2014/main" id="{8E032F4E-85DA-46FE-BADA-E0A8EFBF9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57650"/>
            <a:ext cx="504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30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330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«Школа 21» Город</a:t>
            </a:r>
          </a:p>
        </p:txBody>
      </p:sp>
      <p:sp>
        <p:nvSpPr>
          <p:cNvPr id="12" name="setup-line-3">
            <a:extLst xmlns:a="http://schemas.openxmlformats.org/drawingml/2006/main">
              <a:ext uri="{FF2B5EF4-FFF2-40B4-BE49-F238E27FC236}">
                <a16:creationId xmlns:a16="http://schemas.microsoft.com/office/drawing/2014/main" id="{5ADEA9D1-A35F-4296-ADAE-A27B45BAB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895850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3" name="setup-brandbook">
            <a:extLst xmlns:a="http://schemas.openxmlformats.org/drawingml/2006/main">
              <a:ext uri="{FF2B5EF4-FFF2-40B4-BE49-F238E27FC236}">
                <a16:creationId xmlns:a16="http://schemas.microsoft.com/office/drawing/2014/main" id="{75741582-7B97-4322-849D-57E23454A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143500"/>
            <a:ext cx="457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После обновления брендбука аватары заменяются на актуальные.</a:t>
            </a:r>
          </a:p>
        </p:txBody>
      </p:sp>
      <p:sp>
        <p:nvSpPr>
          <p:cNvPr id="14" name="bottom-rule-3">
            <a:extLst xmlns:a="http://schemas.openxmlformats.org/drawingml/2006/main">
              <a:ext uri="{FF2B5EF4-FFF2-40B4-BE49-F238E27FC236}">
                <a16:creationId xmlns:a16="http://schemas.microsoft.com/office/drawing/2014/main" id="{A0E5A6D3-508E-4F0E-878D-A2D0561CA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484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5" name="footer-3">
            <a:extLst xmlns:a="http://schemas.openxmlformats.org/drawingml/2006/main">
              <a:ext uri="{FF2B5EF4-FFF2-40B4-BE49-F238E27FC236}">
                <a16:creationId xmlns:a16="http://schemas.microsoft.com/office/drawing/2014/main" id="{C157189B-7ACA-4FAF-AD3B-09360C278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81750"/>
            <a:ext cx="1000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7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Название и аватар — первые носители единого бренда</a:t>
            </a:r>
          </a:p>
        </p:txBody>
      </p:sp>
    </p:spTree>
    <p:extLst>
      <p:ext uri="{BB962C8B-B14F-4D97-AF65-F5344CB8AC3E}">
        <p14:creationId xmlns:p14="http://schemas.microsoft.com/office/powerpoint/2010/main" val="817563362"/>
      </p:ext>
    </p:extLst>
  </p:cSld>
</p:sld>
</file>

<file path=ppt/slides/slide4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2070B"/>
            </a:gs>
            <a:gs pos="58000">
              <a:srgbClr val="0B1A26"/>
            </a:gs>
            <a:gs pos="100000">
              <a:srgbClr val="02070B"/>
            </a:gs>
          </a:gsLst>
          <a:lin ang="87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eyebrow-4">
            <a:extLst xmlns:a="http://schemas.openxmlformats.org/drawingml/2006/main">
              <a:ext uri="{FF2B5EF4-FFF2-40B4-BE49-F238E27FC236}">
                <a16:creationId xmlns:a16="http://schemas.microsoft.com/office/drawing/2014/main" id="{50E9E9E3-E6DC-47E0-B476-69F3E7B11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00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03 / TONE OF VOICE</a:t>
            </a:r>
          </a:p>
        </p:txBody>
      </p:sp>
      <p:sp>
        <p:nvSpPr>
          <p:cNvPr id="2" name="page-4">
            <a:extLst xmlns:a="http://schemas.openxmlformats.org/drawingml/2006/main">
              <a:ext uri="{FF2B5EF4-FFF2-40B4-BE49-F238E27FC236}">
                <a16:creationId xmlns:a16="http://schemas.microsoft.com/office/drawing/2014/main" id="{85ED71A5-6F5E-47C5-B9B1-8A42B611A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572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8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04 / 13</a:t>
            </a:r>
          </a:p>
        </p:txBody>
      </p:sp>
      <p:sp>
        <p:nvSpPr>
          <p:cNvPr id="3" name="top-rule-4">
            <a:extLst xmlns:a="http://schemas.openxmlformats.org/drawingml/2006/main">
              <a:ext uri="{FF2B5EF4-FFF2-40B4-BE49-F238E27FC236}">
                <a16:creationId xmlns:a16="http://schemas.microsoft.com/office/drawing/2014/main" id="{C53EDB15-B416-4E08-A50B-AFC42DE0E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4" name="title-4">
            <a:extLst xmlns:a="http://schemas.openxmlformats.org/drawingml/2006/main">
              <a:ext uri="{FF2B5EF4-FFF2-40B4-BE49-F238E27FC236}">
                <a16:creationId xmlns:a16="http://schemas.microsoft.com/office/drawing/2014/main" id="{EA241CA9-276A-4AE3-A07C-B525E6E79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66800"/>
            <a:ext cx="9525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50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50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Просто, дружелюбно, уважительно</a:t>
            </a:r>
          </a:p>
        </p:txBody>
      </p:sp>
      <p:sp>
        <p:nvSpPr>
          <p:cNvPr id="5" name="voice-line-0">
            <a:extLst xmlns:a="http://schemas.openxmlformats.org/drawingml/2006/main">
              <a:ext uri="{FF2B5EF4-FFF2-40B4-BE49-F238E27FC236}">
                <a16:creationId xmlns:a16="http://schemas.microsoft.com/office/drawing/2014/main" id="{956A5A64-C6C8-418E-B74C-94E574269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8900"/>
            <a:ext cx="3390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6" name="voice-label-0">
            <a:extLst xmlns:a="http://schemas.openxmlformats.org/drawingml/2006/main">
              <a:ext uri="{FF2B5EF4-FFF2-40B4-BE49-F238E27FC236}">
                <a16:creationId xmlns:a16="http://schemas.microsoft.com/office/drawing/2014/main" id="{9ECF1A99-8273-4EB6-AC26-AB3814B32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90825"/>
            <a:ext cx="3390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Не «студенты»</a:t>
            </a:r>
          </a:p>
        </p:txBody>
      </p:sp>
      <p:sp>
        <p:nvSpPr>
          <p:cNvPr id="7" name="voice-value-0">
            <a:extLst xmlns:a="http://schemas.openxmlformats.org/drawingml/2006/main">
              <a:ext uri="{FF2B5EF4-FFF2-40B4-BE49-F238E27FC236}">
                <a16:creationId xmlns:a16="http://schemas.microsoft.com/office/drawing/2014/main" id="{37B66D95-2F6F-4785-B8DF-9D3D56C86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33725"/>
            <a:ext cx="3352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участники</a:t>
            </a:r>
          </a:p>
        </p:txBody>
      </p:sp>
      <p:sp>
        <p:nvSpPr>
          <p:cNvPr id="8" name="voice-line-1">
            <a:extLst xmlns:a="http://schemas.openxmlformats.org/drawingml/2006/main">
              <a:ext uri="{FF2B5EF4-FFF2-40B4-BE49-F238E27FC236}">
                <a16:creationId xmlns:a16="http://schemas.microsoft.com/office/drawing/2014/main" id="{0EDB0C11-95A2-4567-957F-91BE26D55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628900"/>
            <a:ext cx="3390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9" name="voice-label-1">
            <a:extLst xmlns:a="http://schemas.openxmlformats.org/drawingml/2006/main">
              <a:ext uri="{FF2B5EF4-FFF2-40B4-BE49-F238E27FC236}">
                <a16:creationId xmlns:a16="http://schemas.microsoft.com/office/drawing/2014/main" id="{9F4CF597-9DD9-4788-88C7-CE0BF6896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790825"/>
            <a:ext cx="3390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Не IT / AI</a:t>
            </a:r>
          </a:p>
        </p:txBody>
      </p:sp>
      <p:sp>
        <p:nvSpPr>
          <p:cNvPr id="10" name="voice-value-1">
            <a:extLst xmlns:a="http://schemas.openxmlformats.org/drawingml/2006/main">
              <a:ext uri="{FF2B5EF4-FFF2-40B4-BE49-F238E27FC236}">
                <a16:creationId xmlns:a16="http://schemas.microsoft.com/office/drawing/2014/main" id="{13589AE7-D723-4FEC-AF82-2621B6391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133725"/>
            <a:ext cx="3352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ИТ / ИИ</a:t>
            </a:r>
          </a:p>
        </p:txBody>
      </p:sp>
      <p:sp>
        <p:nvSpPr>
          <p:cNvPr id="11" name="voice-line-2">
            <a:extLst xmlns:a="http://schemas.openxmlformats.org/drawingml/2006/main">
              <a:ext uri="{FF2B5EF4-FFF2-40B4-BE49-F238E27FC236}">
                <a16:creationId xmlns:a16="http://schemas.microsoft.com/office/drawing/2014/main" id="{6389F2BB-E01C-4BC3-AAC2-77A08C6E7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628900"/>
            <a:ext cx="3390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2" name="voice-label-2">
            <a:extLst xmlns:a="http://schemas.openxmlformats.org/drawingml/2006/main">
              <a:ext uri="{FF2B5EF4-FFF2-40B4-BE49-F238E27FC236}">
                <a16:creationId xmlns:a16="http://schemas.microsoft.com/office/drawing/2014/main" id="{9CAC3BB4-7612-4966-94FF-817903637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790825"/>
            <a:ext cx="3390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Название</a:t>
            </a:r>
          </a:p>
        </p:txBody>
      </p:sp>
      <p:sp>
        <p:nvSpPr>
          <p:cNvPr id="13" name="voice-value-2">
            <a:extLst xmlns:a="http://schemas.openxmlformats.org/drawingml/2006/main">
              <a:ext uri="{FF2B5EF4-FFF2-40B4-BE49-F238E27FC236}">
                <a16:creationId xmlns:a16="http://schemas.microsoft.com/office/drawing/2014/main" id="{CC1BE9BD-9B8A-4A5F-B40A-B6F81D287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133725"/>
            <a:ext cx="3352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«Школа 21»</a:t>
            </a:r>
          </a:p>
        </p:txBody>
      </p:sp>
      <p:sp>
        <p:nvSpPr>
          <p:cNvPr id="14" name="voice-line-3">
            <a:extLst xmlns:a="http://schemas.openxmlformats.org/drawingml/2006/main">
              <a:ext uri="{FF2B5EF4-FFF2-40B4-BE49-F238E27FC236}">
                <a16:creationId xmlns:a16="http://schemas.microsoft.com/office/drawing/2014/main" id="{4E258CB3-90CB-4BFE-97C0-4E13CC018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0000"/>
            <a:ext cx="3390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5" name="voice-label-3">
            <a:extLst xmlns:a="http://schemas.openxmlformats.org/drawingml/2006/main">
              <a:ext uri="{FF2B5EF4-FFF2-40B4-BE49-F238E27FC236}">
                <a16:creationId xmlns:a16="http://schemas.microsoft.com/office/drawing/2014/main" id="{FCEA066A-C590-48ED-A569-37C93CC25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71925"/>
            <a:ext cx="3390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Методика</a:t>
            </a:r>
          </a:p>
        </p:txBody>
      </p:sp>
      <p:sp>
        <p:nvSpPr>
          <p:cNvPr id="16" name="voice-value-3">
            <a:extLst xmlns:a="http://schemas.openxmlformats.org/drawingml/2006/main">
              <a:ext uri="{FF2B5EF4-FFF2-40B4-BE49-F238E27FC236}">
                <a16:creationId xmlns:a16="http://schemas.microsoft.com/office/drawing/2014/main" id="{75D0F83B-C4D1-444D-ADC5-AA0FCD648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14825"/>
            <a:ext cx="3352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602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«равный равному» / peer-to-peer</a:t>
            </a:r>
          </a:p>
        </p:txBody>
      </p:sp>
      <p:sp>
        <p:nvSpPr>
          <p:cNvPr id="17" name="voice-line-4">
            <a:extLst xmlns:a="http://schemas.openxmlformats.org/drawingml/2006/main">
              <a:ext uri="{FF2B5EF4-FFF2-40B4-BE49-F238E27FC236}">
                <a16:creationId xmlns:a16="http://schemas.microsoft.com/office/drawing/2014/main" id="{821C35C7-7C7A-466D-948D-3BCDE1554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10000"/>
            <a:ext cx="3390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8" name="voice-label-4">
            <a:extLst xmlns:a="http://schemas.openxmlformats.org/drawingml/2006/main">
              <a:ext uri="{FF2B5EF4-FFF2-40B4-BE49-F238E27FC236}">
                <a16:creationId xmlns:a16="http://schemas.microsoft.com/office/drawing/2014/main" id="{C8C58B79-AFD9-4689-B3F1-3FE36FE42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971925"/>
            <a:ext cx="3390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Формулировки</a:t>
            </a:r>
          </a:p>
        </p:txBody>
      </p:sp>
      <p:sp>
        <p:nvSpPr>
          <p:cNvPr id="19" name="voice-value-4">
            <a:extLst xmlns:a="http://schemas.openxmlformats.org/drawingml/2006/main">
              <a:ext uri="{FF2B5EF4-FFF2-40B4-BE49-F238E27FC236}">
                <a16:creationId xmlns:a16="http://schemas.microsoft.com/office/drawing/2014/main" id="{02BDF1D4-2B87-48C5-9917-AF92B4451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314825"/>
            <a:ext cx="3352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гендерно-нейтральные</a:t>
            </a:r>
          </a:p>
        </p:txBody>
      </p:sp>
      <p:sp>
        <p:nvSpPr>
          <p:cNvPr id="20" name="voice-line-5">
            <a:extLst xmlns:a="http://schemas.openxmlformats.org/drawingml/2006/main">
              <a:ext uri="{FF2B5EF4-FFF2-40B4-BE49-F238E27FC236}">
                <a16:creationId xmlns:a16="http://schemas.microsoft.com/office/drawing/2014/main" id="{3BB5B963-D6EC-467B-B90E-7EE269D95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810000"/>
            <a:ext cx="3390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21" name="voice-label-5">
            <a:extLst xmlns:a="http://schemas.openxmlformats.org/drawingml/2006/main">
              <a:ext uri="{FF2B5EF4-FFF2-40B4-BE49-F238E27FC236}">
                <a16:creationId xmlns:a16="http://schemas.microsoft.com/office/drawing/2014/main" id="{FD27465C-0C55-40DC-A30C-F51E18505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971925"/>
            <a:ext cx="3390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Финал поста</a:t>
            </a:r>
          </a:p>
        </p:txBody>
      </p:sp>
      <p:sp>
        <p:nvSpPr>
          <p:cNvPr id="22" name="voice-value-5">
            <a:extLst xmlns:a="http://schemas.openxmlformats.org/drawingml/2006/main">
              <a:ext uri="{FF2B5EF4-FFF2-40B4-BE49-F238E27FC236}">
                <a16:creationId xmlns:a16="http://schemas.microsoft.com/office/drawing/2014/main" id="{CA03283F-909D-486F-96ED-A9E5CC434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314825"/>
            <a:ext cx="3352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понятный CTA</a:t>
            </a:r>
          </a:p>
        </p:txBody>
      </p:sp>
      <p:sp>
        <p:nvSpPr>
          <p:cNvPr id="23" name="voice-bottom">
            <a:extLst xmlns:a="http://schemas.openxmlformats.org/drawingml/2006/main">
              <a:ext uri="{FF2B5EF4-FFF2-40B4-BE49-F238E27FC236}">
                <a16:creationId xmlns:a16="http://schemas.microsoft.com/office/drawing/2014/main" id="{B023E23E-8C0F-4134-8959-58E0C1204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81650"/>
            <a:ext cx="952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>
                <a:solidFill>
                  <a:srgbClr val="D8E2E9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D8E2E9"/>
                </a:solidFill>
                <a:latin typeface="Arial"/>
                <a:ea typeface="Arial"/>
                <a:cs typeface="Arial"/>
              </a:rPr>
              <a:t>Пресс-релиз нельзя просто сократить: пост переписывается на понятный язык соцсетей.</a:t>
            </a:r>
          </a:p>
        </p:txBody>
      </p:sp>
      <p:sp>
        <p:nvSpPr>
          <p:cNvPr id="24" name="bottom-rule-4">
            <a:extLst xmlns:a="http://schemas.openxmlformats.org/drawingml/2006/main">
              <a:ext uri="{FF2B5EF4-FFF2-40B4-BE49-F238E27FC236}">
                <a16:creationId xmlns:a16="http://schemas.microsoft.com/office/drawing/2014/main" id="{1D6F3EC9-6E93-4749-B2A5-D37A51AE7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484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25" name="footer-4">
            <a:extLst xmlns:a="http://schemas.openxmlformats.org/drawingml/2006/main">
              <a:ext uri="{FF2B5EF4-FFF2-40B4-BE49-F238E27FC236}">
                <a16:creationId xmlns:a16="http://schemas.microsoft.com/office/drawing/2014/main" id="{C5CA9C50-E53F-4684-8977-84B6438CE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81750"/>
            <a:ext cx="1000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7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Кавычки-ёлочки · «бассейн» · длинное тире · латиница без кавычек</a:t>
            </a:r>
          </a:p>
        </p:txBody>
      </p:sp>
    </p:spTree>
    <p:extLst>
      <p:ext uri="{BB962C8B-B14F-4D97-AF65-F5344CB8AC3E}">
        <p14:creationId xmlns:p14="http://schemas.microsoft.com/office/powerpoint/2010/main" val="94534383"/>
      </p:ext>
    </p:extLst>
  </p:cSld>
</p:sld>
</file>

<file path=ppt/slides/slide5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2070B"/>
            </a:gs>
            <a:gs pos="58000">
              <a:srgbClr val="0B1A26"/>
            </a:gs>
            <a:gs pos="100000">
              <a:srgbClr val="02070B"/>
            </a:gs>
          </a:gsLst>
          <a:lin ang="87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-5">
            <a:extLst xmlns:a="http://schemas.openxmlformats.org/drawingml/2006/main">
              <a:ext uri="{FF2B5EF4-FFF2-40B4-BE49-F238E27FC236}">
                <a16:creationId xmlns:a16="http://schemas.microsoft.com/office/drawing/2014/main" id="{8CAAFF8E-5644-4B42-9EEA-1F78015AC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00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04 / РЕДАКТУРА</a:t>
            </a:r>
          </a:p>
        </p:txBody>
      </p:sp>
      <p:sp>
        <p:nvSpPr>
          <p:cNvPr id="2" name="page-5">
            <a:extLst xmlns:a="http://schemas.openxmlformats.org/drawingml/2006/main">
              <a:ext uri="{FF2B5EF4-FFF2-40B4-BE49-F238E27FC236}">
                <a16:creationId xmlns:a16="http://schemas.microsoft.com/office/drawing/2014/main" id="{F0A287C6-ED21-406B-859E-4DEF0EBDE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572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8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05 / 13</a:t>
            </a:r>
          </a:p>
        </p:txBody>
      </p:sp>
      <p:sp>
        <p:nvSpPr>
          <p:cNvPr id="3" name="top-rule-5">
            <a:extLst xmlns:a="http://schemas.openxmlformats.org/drawingml/2006/main">
              <a:ext uri="{FF2B5EF4-FFF2-40B4-BE49-F238E27FC236}">
                <a16:creationId xmlns:a16="http://schemas.microsoft.com/office/drawing/2014/main" id="{7CE1CBB7-016C-48E9-8B59-C789477B7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4" name="title-5">
            <a:extLst xmlns:a="http://schemas.openxmlformats.org/drawingml/2006/main">
              <a:ext uri="{FF2B5EF4-FFF2-40B4-BE49-F238E27FC236}">
                <a16:creationId xmlns:a16="http://schemas.microsoft.com/office/drawing/2014/main" id="{3B8DFD32-E376-4EA8-94A4-4C1C03460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6680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80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80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Текст проходит три проверки</a:t>
            </a:r>
          </a:p>
        </p:txBody>
      </p:sp>
      <p:sp>
        <p:nvSpPr>
          <p:cNvPr id="5" name="edit-line-0">
            <a:extLst xmlns:a="http://schemas.openxmlformats.org/drawingml/2006/main">
              <a:ext uri="{FF2B5EF4-FFF2-40B4-BE49-F238E27FC236}">
                <a16:creationId xmlns:a16="http://schemas.microsoft.com/office/drawing/2014/main" id="{F7D51D60-8AF3-477E-80EA-00404569B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6225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6" name="edit-num-0">
            <a:extLst xmlns:a="http://schemas.openxmlformats.org/drawingml/2006/main">
              <a:ext uri="{FF2B5EF4-FFF2-40B4-BE49-F238E27FC236}">
                <a16:creationId xmlns:a16="http://schemas.microsoft.com/office/drawing/2014/main" id="{066869AF-6C80-4506-B7AC-9BBB54F1E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8132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" name="edit-heading-0">
            <a:extLst xmlns:a="http://schemas.openxmlformats.org/drawingml/2006/main">
              <a:ext uri="{FF2B5EF4-FFF2-40B4-BE49-F238E27FC236}">
                <a16:creationId xmlns:a16="http://schemas.microsoft.com/office/drawing/2014/main" id="{8616CEDE-898E-4596-A4AF-A29890122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4F8FB"/>
                </a:solidFill>
                <a:latin typeface="Arial"/>
                <a:ea typeface="Arial"/>
                <a:cs typeface="Arial"/>
              </a:rPr>
              <a:t>Смысл</a:t>
            </a:r>
          </a:p>
        </p:txBody>
      </p:sp>
      <p:sp>
        <p:nvSpPr>
          <p:cNvPr id="8" name="edit-body-0">
            <a:extLst xmlns:a="http://schemas.openxmlformats.org/drawingml/2006/main">
              <a:ext uri="{FF2B5EF4-FFF2-40B4-BE49-F238E27FC236}">
                <a16:creationId xmlns:a16="http://schemas.microsoft.com/office/drawing/2014/main" id="{3C698B7B-73E1-4EDE-8492-CF6311200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62450"/>
            <a:ext cx="3190875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Фактологичность, ясность, отсутствие политической повестки и рискованных обещаний.</a:t>
            </a:r>
          </a:p>
        </p:txBody>
      </p:sp>
      <p:sp>
        <p:nvSpPr>
          <p:cNvPr id="9" name="edit-line-1">
            <a:extLst xmlns:a="http://schemas.openxmlformats.org/drawingml/2006/main">
              <a:ext uri="{FF2B5EF4-FFF2-40B4-BE49-F238E27FC236}">
                <a16:creationId xmlns:a16="http://schemas.microsoft.com/office/drawing/2014/main" id="{501E69FE-3177-4BDF-B212-5F161CE84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76225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0" name="edit-num-1">
            <a:extLst xmlns:a="http://schemas.openxmlformats.org/drawingml/2006/main">
              <a:ext uri="{FF2B5EF4-FFF2-40B4-BE49-F238E27FC236}">
                <a16:creationId xmlns:a16="http://schemas.microsoft.com/office/drawing/2014/main" id="{08DABCE4-8075-47BE-8360-D1129C86F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98132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1" name="edit-heading-1">
            <a:extLst xmlns:a="http://schemas.openxmlformats.org/drawingml/2006/main">
              <a:ext uri="{FF2B5EF4-FFF2-40B4-BE49-F238E27FC236}">
                <a16:creationId xmlns:a16="http://schemas.microsoft.com/office/drawing/2014/main" id="{0CBC2706-64D8-497C-866D-9B9506323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638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4F8FB"/>
                </a:solidFill>
                <a:latin typeface="Arial"/>
                <a:ea typeface="Arial"/>
                <a:cs typeface="Arial"/>
              </a:rPr>
              <a:t>Язык</a:t>
            </a:r>
          </a:p>
        </p:txBody>
      </p:sp>
      <p:sp>
        <p:nvSpPr>
          <p:cNvPr id="12" name="edit-body-1">
            <a:extLst xmlns:a="http://schemas.openxmlformats.org/drawingml/2006/main">
              <a:ext uri="{FF2B5EF4-FFF2-40B4-BE49-F238E27FC236}">
                <a16:creationId xmlns:a16="http://schemas.microsoft.com/office/drawing/2014/main" id="{801F90D0-388A-415E-A8A7-FEAE33756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362450"/>
            <a:ext cx="3190875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Орфография, «ё», кавычки-ёлочки, корректные тире и фирменные термины.</a:t>
            </a:r>
          </a:p>
        </p:txBody>
      </p:sp>
      <p:sp>
        <p:nvSpPr>
          <p:cNvPr id="13" name="edit-line-2">
            <a:extLst xmlns:a="http://schemas.openxmlformats.org/drawingml/2006/main">
              <a:ext uri="{FF2B5EF4-FFF2-40B4-BE49-F238E27FC236}">
                <a16:creationId xmlns:a16="http://schemas.microsoft.com/office/drawing/2014/main" id="{38557C67-45C9-453B-927C-C9EC697F2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76225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4" name="edit-num-2">
            <a:extLst xmlns:a="http://schemas.openxmlformats.org/drawingml/2006/main">
              <a:ext uri="{FF2B5EF4-FFF2-40B4-BE49-F238E27FC236}">
                <a16:creationId xmlns:a16="http://schemas.microsoft.com/office/drawing/2014/main" id="{493E572A-151B-4CE6-A489-EEC8CB27D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98132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5" name="edit-heading-2">
            <a:extLst xmlns:a="http://schemas.openxmlformats.org/drawingml/2006/main">
              <a:ext uri="{FF2B5EF4-FFF2-40B4-BE49-F238E27FC236}">
                <a16:creationId xmlns:a16="http://schemas.microsoft.com/office/drawing/2014/main" id="{80EF9981-3C8E-4B47-87E0-92BA9881B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638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5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4F8FB"/>
                </a:solidFill>
                <a:latin typeface="Arial"/>
                <a:ea typeface="Arial"/>
                <a:cs typeface="Arial"/>
              </a:rPr>
              <a:t>Финальный контроль</a:t>
            </a:r>
          </a:p>
        </p:txBody>
      </p:sp>
      <p:sp>
        <p:nvSpPr>
          <p:cNvPr id="16" name="edit-body-2">
            <a:extLst xmlns:a="http://schemas.openxmlformats.org/drawingml/2006/main">
              <a:ext uri="{FF2B5EF4-FFF2-40B4-BE49-F238E27FC236}">
                <a16:creationId xmlns:a16="http://schemas.microsoft.com/office/drawing/2014/main" id="{FD986C34-8514-4F6D-927D-A5584DD76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362450"/>
            <a:ext cx="3190875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ИИ помогает редактуре, но итог всегда перечитывает человек.</a:t>
            </a:r>
          </a:p>
        </p:txBody>
      </p:sp>
      <p:sp>
        <p:nvSpPr>
          <p:cNvPr id="17" name="edit-prompt-label">
            <a:extLst xmlns:a="http://schemas.openxmlformats.org/drawingml/2006/main">
              <a:ext uri="{FF2B5EF4-FFF2-40B4-BE49-F238E27FC236}">
                <a16:creationId xmlns:a16="http://schemas.microsoft.com/office/drawing/2014/main" id="{49B34212-7A79-4D6C-837C-4345216F4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67375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750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ПРОМПТ-МИНИМУМ</a:t>
            </a:r>
          </a:p>
        </p:txBody>
      </p:sp>
      <p:sp>
        <p:nvSpPr>
          <p:cNvPr id="18" name="edit-prompt">
            <a:extLst xmlns:a="http://schemas.openxmlformats.org/drawingml/2006/main">
              <a:ext uri="{FF2B5EF4-FFF2-40B4-BE49-F238E27FC236}">
                <a16:creationId xmlns:a16="http://schemas.microsoft.com/office/drawing/2014/main" id="{4F9F97F8-F25C-4994-A1EC-171787363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5619750"/>
            <a:ext cx="809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D8E2E9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D8E2E9"/>
                </a:solidFill>
                <a:latin typeface="Arial"/>
                <a:ea typeface="Arial"/>
                <a:cs typeface="Arial"/>
              </a:rPr>
              <a:t>«Ты редактор: найди и исправь опечатки, грамматические и орфографические ошибки».</a:t>
            </a:r>
          </a:p>
        </p:txBody>
      </p:sp>
      <p:sp>
        <p:nvSpPr>
          <p:cNvPr id="19" name="bottom-rule-5">
            <a:extLst xmlns:a="http://schemas.openxmlformats.org/drawingml/2006/main">
              <a:ext uri="{FF2B5EF4-FFF2-40B4-BE49-F238E27FC236}">
                <a16:creationId xmlns:a16="http://schemas.microsoft.com/office/drawing/2014/main" id="{FBE4B48F-DCEC-4AC6-AE95-6949E768B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484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20" name="footer-5">
            <a:extLst xmlns:a="http://schemas.openxmlformats.org/drawingml/2006/main">
              <a:ext uri="{FF2B5EF4-FFF2-40B4-BE49-F238E27FC236}">
                <a16:creationId xmlns:a16="http://schemas.microsoft.com/office/drawing/2014/main" id="{412FD2AD-F637-4C3A-B73B-7463FD667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81750"/>
            <a:ext cx="1000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7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ИИ — помощник редактора, а не финальный согласующий</a:t>
            </a:r>
          </a:p>
        </p:txBody>
      </p:sp>
    </p:spTree>
    <p:extLst>
      <p:ext uri="{BB962C8B-B14F-4D97-AF65-F5344CB8AC3E}">
        <p14:creationId xmlns:p14="http://schemas.microsoft.com/office/powerpoint/2010/main" val="1032916752"/>
      </p:ext>
    </p:extLst>
  </p:cSld>
</p:sld>
</file>

<file path=ppt/slides/slide6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2070B"/>
            </a:gs>
            <a:gs pos="58000">
              <a:srgbClr val="0B1A26"/>
            </a:gs>
            <a:gs pos="100000">
              <a:srgbClr val="02070B"/>
            </a:gs>
          </a:gsLst>
          <a:lin ang="87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eyebrow-6">
            <a:extLst xmlns:a="http://schemas.openxmlformats.org/drawingml/2006/main">
              <a:ext uri="{FF2B5EF4-FFF2-40B4-BE49-F238E27FC236}">
                <a16:creationId xmlns:a16="http://schemas.microsoft.com/office/drawing/2014/main" id="{8283A73D-6435-49C3-8165-60DBA2A9B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00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05 / ВИЗУАЛЬНЫЙ СТИЛЬ</a:t>
            </a:r>
          </a:p>
        </p:txBody>
      </p:sp>
      <p:sp>
        <p:nvSpPr>
          <p:cNvPr id="2" name="page-6">
            <a:extLst xmlns:a="http://schemas.openxmlformats.org/drawingml/2006/main">
              <a:ext uri="{FF2B5EF4-FFF2-40B4-BE49-F238E27FC236}">
                <a16:creationId xmlns:a16="http://schemas.microsoft.com/office/drawing/2014/main" id="{5BEBD99C-863B-4930-94F1-DEE8B32B0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572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8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06 / 13</a:t>
            </a:r>
          </a:p>
        </p:txBody>
      </p:sp>
      <p:sp>
        <p:nvSpPr>
          <p:cNvPr id="3" name="top-rule-6">
            <a:extLst xmlns:a="http://schemas.openxmlformats.org/drawingml/2006/main">
              <a:ext uri="{FF2B5EF4-FFF2-40B4-BE49-F238E27FC236}">
                <a16:creationId xmlns:a16="http://schemas.microsoft.com/office/drawing/2014/main" id="{0A95D2C4-086B-4CEA-9656-0501BB27D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4" name="title-6">
            <a:extLst xmlns:a="http://schemas.openxmlformats.org/drawingml/2006/main">
              <a:ext uri="{FF2B5EF4-FFF2-40B4-BE49-F238E27FC236}">
                <a16:creationId xmlns:a16="http://schemas.microsoft.com/office/drawing/2014/main" id="{82034831-DAE4-458F-8800-02F538B06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66800"/>
            <a:ext cx="685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65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65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Узнаваемость строится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465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65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на дисциплине</a:t>
            </a:r>
          </a:p>
        </p:txBody>
      </p:sp>
      <p:sp>
        <p:nvSpPr>
          <p:cNvPr id="5" name="visual-lede">
            <a:extLst xmlns:a="http://schemas.openxmlformats.org/drawingml/2006/main">
              <a:ext uri="{FF2B5EF4-FFF2-40B4-BE49-F238E27FC236}">
                <a16:creationId xmlns:a16="http://schemas.microsoft.com/office/drawing/2014/main" id="{5CBEFD46-8B29-4A6B-B633-E288069F8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5429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81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>
                <a:solidFill>
                  <a:srgbClr val="D8E2E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D8E2E9"/>
                </a:solidFill>
                <a:latin typeface="Arial"/>
                <a:ea typeface="Arial"/>
                <a:cs typeface="Arial"/>
              </a:rPr>
              <a:t>Брендбук, охранные поля, контраст логотипа и фирменные шрифты SB Sans — обязательная база.</a:t>
            </a:r>
          </a:p>
        </p:txBody>
      </p:sp>
      <p:sp>
        <p:nvSpPr>
          <p:cNvPr id="6" name="visual-21">
            <a:extLst xmlns:a="http://schemas.openxmlformats.org/drawingml/2006/main">
              <a:ext uri="{FF2B5EF4-FFF2-40B4-BE49-F238E27FC236}">
                <a16:creationId xmlns:a16="http://schemas.microsoft.com/office/drawing/2014/main" id="{C2E10CB1-935E-4A64-9E0C-72B336E5A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1219200"/>
            <a:ext cx="333375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100" b="0">
                <a:solidFill>
                  <a:srgbClr val="88C1ED">
                    <a:alpha val="26000"/>
                  </a:srgbClr>
                </a:solidFill>
                <a:latin typeface="Arial"/>
                <a:ea typeface="Arial"/>
                <a:cs typeface="Arial"/>
              </a:defRPr>
            </a:pPr>
            <a:r>
              <a:rPr sz="14100" b="0">
                <a:solidFill>
                  <a:srgbClr val="88C1ED">
                    <a:alpha val="26000"/>
                  </a:srgbClr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7" name="visual-rule-a">
            <a:extLst xmlns:a="http://schemas.openxmlformats.org/drawingml/2006/main">
              <a:ext uri="{FF2B5EF4-FFF2-40B4-BE49-F238E27FC236}">
                <a16:creationId xmlns:a16="http://schemas.microsoft.com/office/drawing/2014/main" id="{EBF1DD88-99A9-405F-8304-25EFB76E7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962400"/>
            <a:ext cx="4572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8" name="visual-can">
            <a:extLst xmlns:a="http://schemas.openxmlformats.org/drawingml/2006/main">
              <a:ext uri="{FF2B5EF4-FFF2-40B4-BE49-F238E27FC236}">
                <a16:creationId xmlns:a16="http://schemas.microsoft.com/office/drawing/2014/main" id="{9F2E88FE-638A-48F4-8011-4D671D433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171950"/>
            <a:ext cx="857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МОЖНО</a:t>
            </a:r>
          </a:p>
        </p:txBody>
      </p:sp>
      <p:sp>
        <p:nvSpPr>
          <p:cNvPr id="9" name="visual-can-body">
            <a:extLst xmlns:a="http://schemas.openxmlformats.org/drawingml/2006/main">
              <a:ext uri="{FF2B5EF4-FFF2-40B4-BE49-F238E27FC236}">
                <a16:creationId xmlns:a16="http://schemas.microsoft.com/office/drawing/2014/main" id="{7B511E99-1182-4AC4-8F84-3F2C57BDA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24325"/>
            <a:ext cx="342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Собственные объекты в стиле фирменных пиктограмм.</a:t>
            </a:r>
          </a:p>
        </p:txBody>
      </p:sp>
      <p:sp>
        <p:nvSpPr>
          <p:cNvPr id="10" name="visual-rule-b">
            <a:extLst xmlns:a="http://schemas.openxmlformats.org/drawingml/2006/main">
              <a:ext uri="{FF2B5EF4-FFF2-40B4-BE49-F238E27FC236}">
                <a16:creationId xmlns:a16="http://schemas.microsoft.com/office/drawing/2014/main" id="{9A13A125-0411-4141-BA08-27DB50304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800600"/>
            <a:ext cx="4572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F8D8D">
                <a:alpha val="35000"/>
              </a:srgbClr>
            </a:solidFill>
            <a:prstDash val="solid"/>
          </a:ln>
        </p:spPr>
      </p:sp>
      <p:sp>
        <p:nvSpPr>
          <p:cNvPr id="11" name="visual-no">
            <a:extLst xmlns:a="http://schemas.openxmlformats.org/drawingml/2006/main">
              <a:ext uri="{FF2B5EF4-FFF2-40B4-BE49-F238E27FC236}">
                <a16:creationId xmlns:a16="http://schemas.microsoft.com/office/drawing/2014/main" id="{7127260E-ABE1-4673-B033-36E404308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5010150"/>
            <a:ext cx="857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EF8D8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EF8D8D"/>
                </a:solidFill>
                <a:latin typeface="Arial"/>
                <a:ea typeface="Arial"/>
                <a:cs typeface="Arial"/>
              </a:rPr>
              <a:t>НЕЛЬЗЯ</a:t>
            </a:r>
          </a:p>
        </p:txBody>
      </p:sp>
      <p:sp>
        <p:nvSpPr>
          <p:cNvPr id="12" name="visual-no-body">
            <a:extLst xmlns:a="http://schemas.openxmlformats.org/drawingml/2006/main">
              <a:ext uri="{FF2B5EF4-FFF2-40B4-BE49-F238E27FC236}">
                <a16:creationId xmlns:a16="http://schemas.microsoft.com/office/drawing/2014/main" id="{B9BA5851-471F-4843-B88C-DE638B020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962525"/>
            <a:ext cx="3429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Чужие визуалы и мемы, английский логотип, сине-жёлтая пара, сторонние бренды.</a:t>
            </a:r>
          </a:p>
        </p:txBody>
      </p:sp>
      <p:sp>
        <p:nvSpPr>
          <p:cNvPr id="13" name="visual-bottom">
            <a:extLst xmlns:a="http://schemas.openxmlformats.org/drawingml/2006/main">
              <a:ext uri="{FF2B5EF4-FFF2-40B4-BE49-F238E27FC236}">
                <a16:creationId xmlns:a16="http://schemas.microsoft.com/office/drawing/2014/main" id="{0098F9A1-53E0-4594-844A-194C8BB1F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53050"/>
            <a:ext cx="552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Вокруг логотипа — чистое пространство. Никаких рисунков, узоров и надписей.</a:t>
            </a:r>
          </a:p>
        </p:txBody>
      </p:sp>
      <p:sp>
        <p:nvSpPr>
          <p:cNvPr id="14" name="bottom-rule-6">
            <a:extLst xmlns:a="http://schemas.openxmlformats.org/drawingml/2006/main">
              <a:ext uri="{FF2B5EF4-FFF2-40B4-BE49-F238E27FC236}">
                <a16:creationId xmlns:a16="http://schemas.microsoft.com/office/drawing/2014/main" id="{F5163F71-E33D-4037-8CF1-16B838A85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484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5" name="footer-6">
            <a:extLst xmlns:a="http://schemas.openxmlformats.org/drawingml/2006/main">
              <a:ext uri="{FF2B5EF4-FFF2-40B4-BE49-F238E27FC236}">
                <a16:creationId xmlns:a16="http://schemas.microsoft.com/office/drawing/2014/main" id="{E7042A8E-8E58-487B-8945-368694474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81750"/>
            <a:ext cx="1000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7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Логотип контрастен фону и не искажается</a:t>
            </a:r>
          </a:p>
        </p:txBody>
      </p:sp>
    </p:spTree>
    <p:extLst>
      <p:ext uri="{BB962C8B-B14F-4D97-AF65-F5344CB8AC3E}">
        <p14:creationId xmlns:p14="http://schemas.microsoft.com/office/powerpoint/2010/main" val="1611009711"/>
      </p:ext>
    </p:extLst>
  </p:cSld>
</p:sld>
</file>

<file path=ppt/slides/slide7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2070B"/>
            </a:gs>
            <a:gs pos="58000">
              <a:srgbClr val="0B1A26"/>
            </a:gs>
            <a:gs pos="100000">
              <a:srgbClr val="02070B"/>
            </a:gs>
          </a:gsLst>
          <a:lin ang="87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-7">
            <a:extLst xmlns:a="http://schemas.openxmlformats.org/drawingml/2006/main">
              <a:ext uri="{FF2B5EF4-FFF2-40B4-BE49-F238E27FC236}">
                <a16:creationId xmlns:a16="http://schemas.microsoft.com/office/drawing/2014/main" id="{ADB99A72-D0E4-465C-9CAE-4D2BDD6C2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00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06 / ВИДЕО</a:t>
            </a:r>
          </a:p>
        </p:txBody>
      </p:sp>
      <p:sp>
        <p:nvSpPr>
          <p:cNvPr id="2" name="page-7">
            <a:extLst xmlns:a="http://schemas.openxmlformats.org/drawingml/2006/main">
              <a:ext uri="{FF2B5EF4-FFF2-40B4-BE49-F238E27FC236}">
                <a16:creationId xmlns:a16="http://schemas.microsoft.com/office/drawing/2014/main" id="{B4D5EA80-2E9A-487C-B7B7-BCA3A1294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572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8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07 / 13</a:t>
            </a:r>
          </a:p>
        </p:txBody>
      </p:sp>
      <p:sp>
        <p:nvSpPr>
          <p:cNvPr id="3" name="top-rule-7">
            <a:extLst xmlns:a="http://schemas.openxmlformats.org/drawingml/2006/main">
              <a:ext uri="{FF2B5EF4-FFF2-40B4-BE49-F238E27FC236}">
                <a16:creationId xmlns:a16="http://schemas.microsoft.com/office/drawing/2014/main" id="{23F422AC-11A7-4E50-B533-9FF70A70D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4" name="title-7">
            <a:extLst xmlns:a="http://schemas.openxmlformats.org/drawingml/2006/main">
              <a:ext uri="{FF2B5EF4-FFF2-40B4-BE49-F238E27FC236}">
                <a16:creationId xmlns:a16="http://schemas.microsoft.com/office/drawing/2014/main" id="{5A64E2DD-36D7-4C7E-AC3B-DB7F8E8D0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66800"/>
            <a:ext cx="7239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80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80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Картинка стабильна.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480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80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Звук — чистый.</a:t>
            </a:r>
          </a:p>
        </p:txBody>
      </p:sp>
      <p:sp>
        <p:nvSpPr>
          <p:cNvPr id="5" name="video-spec">
            <a:extLst xmlns:a="http://schemas.openxmlformats.org/drawingml/2006/main">
              <a:ext uri="{FF2B5EF4-FFF2-40B4-BE49-F238E27FC236}">
                <a16:creationId xmlns:a16="http://schemas.microsoft.com/office/drawing/2014/main" id="{A8A4298A-9B18-4D78-8A8E-4213E78D1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295400"/>
            <a:ext cx="3524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4350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4350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1920×1080</a:t>
            </a:r>
          </a:p>
        </p:txBody>
      </p:sp>
      <p:sp>
        <p:nvSpPr>
          <p:cNvPr id="6" name="video-spec-note">
            <a:extLst xmlns:a="http://schemas.openxmlformats.org/drawingml/2006/main">
              <a:ext uri="{FF2B5EF4-FFF2-40B4-BE49-F238E27FC236}">
                <a16:creationId xmlns:a16="http://schemas.microsoft.com/office/drawing/2014/main" id="{0BEF871F-94E8-44BA-8B77-AAE1AD5F6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190750"/>
            <a:ext cx="3257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825" b="1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9EACB8"/>
                </a:solidFill>
                <a:latin typeface="Arial"/>
                <a:ea typeface="Arial"/>
                <a:cs typeface="Arial"/>
              </a:rPr>
              <a:t>МИНИМУМ · MP4 ИЛИ MOV</a:t>
            </a:r>
          </a:p>
        </p:txBody>
      </p:sp>
      <p:sp>
        <p:nvSpPr>
          <p:cNvPr id="7" name="video-pill-0">
            <a:extLst xmlns:a="http://schemas.openxmlformats.org/drawingml/2006/main">
              <a:ext uri="{FF2B5EF4-FFF2-40B4-BE49-F238E27FC236}">
                <a16:creationId xmlns:a16="http://schemas.microsoft.com/office/drawing/2014/main" id="{36AAA337-8EBD-44C4-9BF1-BE84BBA37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71850"/>
            <a:ext cx="18097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686B7">
              <a:alpha val="8000"/>
            </a:srgbClr>
          </a:solidFill>
          <a:ln xmlns:a="http://schemas.openxmlformats.org/drawingml/2006/main" w="9525">
            <a:solidFill>
              <a:srgbClr val="88C1ED">
                <a:alpha val="42000"/>
              </a:srgbClr>
            </a:solidFill>
            <a:prstDash val="solid"/>
          </a:ln>
        </p:spPr>
        <p:txBody>
          <a:bodyPr xmlns:a="http://schemas.openxmlformats.org/drawingml/2006/main" lIns="114300" tIns="57150" rIns="114300" bIns="57150" anchor="ctr">
            <a:normAutofit fontScale="98326"/>
          </a:bodyPr>
          <a:lstStyle xmlns:a="http://schemas.openxmlformats.org/drawingml/2006/main"/>
          <a:p xmlns:a="http://schemas.openxmlformats.org/drawingml/2006/main">
            <a:pPr algn="ctr">
              <a:defRPr sz="1125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125">
                <a:solidFill>
                  <a:srgbClr val="F4F8FB"/>
                </a:solidFill>
                <a:latin typeface="Arial"/>
                <a:ea typeface="Arial"/>
                <a:cs typeface="Arial"/>
              </a:rPr>
              <a:t>чистый объектив</a:t>
            </a:r>
          </a:p>
        </p:txBody>
      </p:sp>
      <p:sp>
        <p:nvSpPr>
          <p:cNvPr id="8" name="video-pill-1">
            <a:extLst xmlns:a="http://schemas.openxmlformats.org/drawingml/2006/main">
              <a:ext uri="{FF2B5EF4-FFF2-40B4-BE49-F238E27FC236}">
                <a16:creationId xmlns:a16="http://schemas.microsoft.com/office/drawing/2014/main" id="{2350ECB0-B0A3-4B98-BA91-DF2A4957E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371850"/>
            <a:ext cx="190500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686B7">
              <a:alpha val="8000"/>
            </a:srgbClr>
          </a:solidFill>
          <a:ln xmlns:a="http://schemas.openxmlformats.org/drawingml/2006/main" w="9525">
            <a:solidFill>
              <a:srgbClr val="88C1ED">
                <a:alpha val="42000"/>
              </a:srgbClr>
            </a:solidFill>
            <a:prstDash val="solid"/>
          </a:ln>
        </p:spPr>
        <p:txBody>
          <a:bodyPr xmlns:a="http://schemas.openxmlformats.org/drawingml/2006/main" lIns="114300" tIns="57150" rIns="114300" bIns="57150" anchor="ctr">
            <a:normAutofit fontScale="98326"/>
          </a:bodyPr>
          <a:lstStyle xmlns:a="http://schemas.openxmlformats.org/drawingml/2006/main"/>
          <a:p xmlns:a="http://schemas.openxmlformats.org/drawingml/2006/main">
            <a:pPr algn="ctr">
              <a:defRPr sz="1125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125">
                <a:solidFill>
                  <a:srgbClr val="F4F8FB"/>
                </a:solidFill>
                <a:latin typeface="Arial"/>
                <a:ea typeface="Arial"/>
                <a:cs typeface="Arial"/>
              </a:rPr>
              <a:t>устойчивая камера</a:t>
            </a:r>
          </a:p>
        </p:txBody>
      </p:sp>
      <p:sp>
        <p:nvSpPr>
          <p:cNvPr id="9" name="video-pill-2">
            <a:extLst xmlns:a="http://schemas.openxmlformats.org/drawingml/2006/main">
              <a:ext uri="{FF2B5EF4-FFF2-40B4-BE49-F238E27FC236}">
                <a16:creationId xmlns:a16="http://schemas.microsoft.com/office/drawing/2014/main" id="{DF1A463A-02D7-4A28-BEEB-969F74925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371850"/>
            <a:ext cx="19621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686B7">
              <a:alpha val="8000"/>
            </a:srgbClr>
          </a:solidFill>
          <a:ln xmlns:a="http://schemas.openxmlformats.org/drawingml/2006/main" w="9525">
            <a:solidFill>
              <a:srgbClr val="88C1ED">
                <a:alpha val="42000"/>
              </a:srgbClr>
            </a:solidFill>
            <a:prstDash val="solid"/>
          </a:ln>
        </p:spPr>
        <p:txBody>
          <a:bodyPr xmlns:a="http://schemas.openxmlformats.org/drawingml/2006/main" lIns="114300" tIns="57150" rIns="114300" bIns="57150" anchor="ctr">
            <a:normAutofit fontScale="98326"/>
          </a:bodyPr>
          <a:lstStyle xmlns:a="http://schemas.openxmlformats.org/drawingml/2006/main"/>
          <a:p xmlns:a="http://schemas.openxmlformats.org/drawingml/2006/main">
            <a:pPr algn="ctr">
              <a:defRPr sz="1125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125">
                <a:solidFill>
                  <a:srgbClr val="F4F8FB"/>
                </a:solidFill>
                <a:latin typeface="Arial"/>
                <a:ea typeface="Arial"/>
                <a:cs typeface="Arial"/>
              </a:rPr>
              <a:t>свет перед героем</a:t>
            </a:r>
          </a:p>
        </p:txBody>
      </p:sp>
      <p:sp>
        <p:nvSpPr>
          <p:cNvPr id="10" name="video-pill-3">
            <a:extLst xmlns:a="http://schemas.openxmlformats.org/drawingml/2006/main">
              <a:ext uri="{FF2B5EF4-FFF2-40B4-BE49-F238E27FC236}">
                <a16:creationId xmlns:a16="http://schemas.microsoft.com/office/drawing/2014/main" id="{78CE42E1-CBB8-4FAB-9671-5B9D8595C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371850"/>
            <a:ext cx="228600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686B7">
              <a:alpha val="8000"/>
            </a:srgbClr>
          </a:solidFill>
          <a:ln xmlns:a="http://schemas.openxmlformats.org/drawingml/2006/main" w="9525">
            <a:solidFill>
              <a:srgbClr val="88C1ED">
                <a:alpha val="42000"/>
              </a:srgbClr>
            </a:solidFill>
            <a:prstDash val="solid"/>
          </a:ln>
        </p:spPr>
        <p:txBody>
          <a:bodyPr xmlns:a="http://schemas.openxmlformats.org/drawingml/2006/main" lIns="114300" tIns="57150" rIns="114300" bIns="57150" anchor="ctr">
            <a:normAutofit fontScale="98326"/>
          </a:bodyPr>
          <a:lstStyle xmlns:a="http://schemas.openxmlformats.org/drawingml/2006/main"/>
          <a:p xmlns:a="http://schemas.openxmlformats.org/drawingml/2006/main">
            <a:pPr algn="ctr">
              <a:defRPr sz="1125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125">
                <a:solidFill>
                  <a:srgbClr val="F4F8FB"/>
                </a:solidFill>
                <a:latin typeface="Arial"/>
                <a:ea typeface="Arial"/>
                <a:cs typeface="Arial"/>
              </a:rPr>
              <a:t>петличка для интервью</a:t>
            </a:r>
          </a:p>
        </p:txBody>
      </p:sp>
      <p:sp>
        <p:nvSpPr>
          <p:cNvPr id="11" name="video-pill-4">
            <a:extLst xmlns:a="http://schemas.openxmlformats.org/drawingml/2006/main">
              <a:ext uri="{FF2B5EF4-FFF2-40B4-BE49-F238E27FC236}">
                <a16:creationId xmlns:a16="http://schemas.microsoft.com/office/drawing/2014/main" id="{82E2CAC6-740F-4103-93B5-6898FAC6A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371850"/>
            <a:ext cx="228600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686B7">
              <a:alpha val="8000"/>
            </a:srgbClr>
          </a:solidFill>
          <a:ln xmlns:a="http://schemas.openxmlformats.org/drawingml/2006/main" w="9525">
            <a:solidFill>
              <a:srgbClr val="88C1ED">
                <a:alpha val="42000"/>
              </a:srgbClr>
            </a:solidFill>
            <a:prstDash val="solid"/>
          </a:ln>
        </p:spPr>
        <p:txBody>
          <a:bodyPr xmlns:a="http://schemas.openxmlformats.org/drawingml/2006/main" lIns="114300" tIns="57150" rIns="114300" bIns="57150" anchor="ctr">
            <a:normAutofit fontScale="98326"/>
          </a:bodyPr>
          <a:lstStyle xmlns:a="http://schemas.openxmlformats.org/drawingml/2006/main"/>
          <a:p xmlns:a="http://schemas.openxmlformats.org/drawingml/2006/main">
            <a:pPr algn="ctr">
              <a:defRPr sz="1125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125">
                <a:solidFill>
                  <a:srgbClr val="F4F8FB"/>
                </a:solidFill>
                <a:latin typeface="Arial"/>
                <a:ea typeface="Arial"/>
                <a:cs typeface="Arial"/>
              </a:rPr>
              <a:t>согласованный пэкшот</a:t>
            </a:r>
          </a:p>
        </p:txBody>
      </p:sp>
      <p:sp>
        <p:nvSpPr>
          <p:cNvPr id="12" name="video-pill-5">
            <a:extLst xmlns:a="http://schemas.openxmlformats.org/drawingml/2006/main">
              <a:ext uri="{FF2B5EF4-FFF2-40B4-BE49-F238E27FC236}">
                <a16:creationId xmlns:a16="http://schemas.microsoft.com/office/drawing/2014/main" id="{693B4C16-C4D8-43AE-8263-B097C8878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81450"/>
            <a:ext cx="20002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686B7">
              <a:alpha val="8000"/>
            </a:srgbClr>
          </a:solidFill>
          <a:ln xmlns:a="http://schemas.openxmlformats.org/drawingml/2006/main" w="9525">
            <a:solidFill>
              <a:srgbClr val="88C1ED">
                <a:alpha val="42000"/>
              </a:srgbClr>
            </a:solidFill>
            <a:prstDash val="solid"/>
          </a:ln>
        </p:spPr>
        <p:txBody>
          <a:bodyPr xmlns:a="http://schemas.openxmlformats.org/drawingml/2006/main" lIns="114300" tIns="57150" rIns="114300" bIns="57150" anchor="ctr">
            <a:normAutofit fontScale="98326"/>
          </a:bodyPr>
          <a:lstStyle xmlns:a="http://schemas.openxmlformats.org/drawingml/2006/main"/>
          <a:p xmlns:a="http://schemas.openxmlformats.org/drawingml/2006/main">
            <a:pPr algn="ctr">
              <a:defRPr sz="1125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1125">
                <a:solidFill>
                  <a:srgbClr val="F4F8FB"/>
                </a:solidFill>
                <a:latin typeface="Arial"/>
                <a:ea typeface="Arial"/>
                <a:cs typeface="Arial"/>
              </a:rPr>
              <a:t>royalty free музыка</a:t>
            </a:r>
          </a:p>
        </p:txBody>
      </p:sp>
      <p:sp>
        <p:nvSpPr>
          <p:cNvPr id="13" name="video-pill-6">
            <a:extLst xmlns:a="http://schemas.openxmlformats.org/drawingml/2006/main">
              <a:ext uri="{FF2B5EF4-FFF2-40B4-BE49-F238E27FC236}">
                <a16:creationId xmlns:a16="http://schemas.microsoft.com/office/drawing/2014/main" id="{98834152-0094-4262-AB4E-5B9116FDA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981450"/>
            <a:ext cx="171450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>
              <a:alpha val="2000"/>
            </a:srgbClr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  <a:prstDash val="solid"/>
          </a:ln>
        </p:spPr>
        <p:txBody>
          <a:bodyPr xmlns:a="http://schemas.openxmlformats.org/drawingml/2006/main" lIns="114300" tIns="57150" rIns="114300" bIns="57150" anchor="ctr">
            <a:normAutofit fontScale="98326"/>
          </a:bodyPr>
          <a:lstStyle xmlns:a="http://schemas.openxmlformats.org/drawingml/2006/main"/>
          <a:p xmlns:a="http://schemas.openxmlformats.org/drawingml/2006/main">
            <a:pPr algn="ctr">
              <a:defRPr sz="1125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125">
                <a:solidFill>
                  <a:srgbClr val="9EACB8"/>
                </a:solidFill>
                <a:latin typeface="Arial"/>
                <a:ea typeface="Arial"/>
                <a:cs typeface="Arial"/>
              </a:rPr>
              <a:t>без отражений</a:t>
            </a:r>
          </a:p>
        </p:txBody>
      </p:sp>
      <p:sp>
        <p:nvSpPr>
          <p:cNvPr id="14" name="video-pill-7">
            <a:extLst xmlns:a="http://schemas.openxmlformats.org/drawingml/2006/main">
              <a:ext uri="{FF2B5EF4-FFF2-40B4-BE49-F238E27FC236}">
                <a16:creationId xmlns:a16="http://schemas.microsoft.com/office/drawing/2014/main" id="{511D5C8A-875E-4C10-BDD8-69A62BC7C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981450"/>
            <a:ext cx="16192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>
              <a:alpha val="2000"/>
            </a:srgbClr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  <a:prstDash val="solid"/>
          </a:ln>
        </p:spPr>
        <p:txBody>
          <a:bodyPr xmlns:a="http://schemas.openxmlformats.org/drawingml/2006/main" lIns="114300" tIns="57150" rIns="114300" bIns="57150" anchor="ctr">
            <a:normAutofit fontScale="98326"/>
          </a:bodyPr>
          <a:lstStyle xmlns:a="http://schemas.openxmlformats.org/drawingml/2006/main"/>
          <a:p xmlns:a="http://schemas.openxmlformats.org/drawingml/2006/main">
            <a:pPr algn="ctr">
              <a:defRPr sz="1125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125">
                <a:solidFill>
                  <a:srgbClr val="9EACB8"/>
                </a:solidFill>
                <a:latin typeface="Arial"/>
                <a:ea typeface="Arial"/>
                <a:cs typeface="Arial"/>
              </a:rPr>
              <a:t>без расфокуса</a:t>
            </a:r>
          </a:p>
        </p:txBody>
      </p:sp>
      <p:sp>
        <p:nvSpPr>
          <p:cNvPr id="15" name="video-pill-8">
            <a:extLst xmlns:a="http://schemas.openxmlformats.org/drawingml/2006/main">
              <a:ext uri="{FF2B5EF4-FFF2-40B4-BE49-F238E27FC236}">
                <a16:creationId xmlns:a16="http://schemas.microsoft.com/office/drawing/2014/main" id="{3C2CD912-8952-456F-A23D-20BDC250E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981450"/>
            <a:ext cx="21526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>
              <a:alpha val="2000"/>
            </a:srgbClr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  <a:prstDash val="solid"/>
          </a:ln>
        </p:spPr>
        <p:txBody>
          <a:bodyPr xmlns:a="http://schemas.openxmlformats.org/drawingml/2006/main" lIns="114300" tIns="57150" rIns="114300" bIns="57150" anchor="ctr">
            <a:normAutofit fontScale="98326"/>
          </a:bodyPr>
          <a:lstStyle xmlns:a="http://schemas.openxmlformats.org/drawingml/2006/main"/>
          <a:p xmlns:a="http://schemas.openxmlformats.org/drawingml/2006/main">
            <a:pPr algn="ctr">
              <a:defRPr sz="1125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125">
                <a:solidFill>
                  <a:srgbClr val="9EACB8"/>
                </a:solidFill>
                <a:latin typeface="Arial"/>
                <a:ea typeface="Arial"/>
                <a:cs typeface="Arial"/>
              </a:rPr>
              <a:t>без чужого брендинга</a:t>
            </a:r>
          </a:p>
        </p:txBody>
      </p:sp>
      <p:sp>
        <p:nvSpPr>
          <p:cNvPr id="16" name="video-pill-9">
            <a:extLst xmlns:a="http://schemas.openxmlformats.org/drawingml/2006/main">
              <a:ext uri="{FF2B5EF4-FFF2-40B4-BE49-F238E27FC236}">
                <a16:creationId xmlns:a16="http://schemas.microsoft.com/office/drawing/2014/main" id="{A9770478-7BB4-4710-9B23-87D6805BD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981450"/>
            <a:ext cx="21907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>
              <a:alpha val="2000"/>
            </a:srgbClr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  <a:prstDash val="solid"/>
          </a:ln>
        </p:spPr>
        <p:txBody>
          <a:bodyPr xmlns:a="http://schemas.openxmlformats.org/drawingml/2006/main" lIns="114300" tIns="57150" rIns="114300" bIns="57150" anchor="ctr">
            <a:normAutofit fontScale="98326"/>
          </a:bodyPr>
          <a:lstStyle xmlns:a="http://schemas.openxmlformats.org/drawingml/2006/main"/>
          <a:p xmlns:a="http://schemas.openxmlformats.org/drawingml/2006/main">
            <a:pPr algn="ctr">
              <a:defRPr sz="1125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125">
                <a:solidFill>
                  <a:srgbClr val="9EACB8"/>
                </a:solidFill>
                <a:latin typeface="Arial"/>
                <a:ea typeface="Arial"/>
                <a:cs typeface="Arial"/>
              </a:rPr>
              <a:t>без стробящего фона</a:t>
            </a:r>
          </a:p>
        </p:txBody>
      </p:sp>
      <p:sp>
        <p:nvSpPr>
          <p:cNvPr id="17" name="video-bottom">
            <a:extLst xmlns:a="http://schemas.openxmlformats.org/drawingml/2006/main">
              <a:ext uri="{FF2B5EF4-FFF2-40B4-BE49-F238E27FC236}">
                <a16:creationId xmlns:a16="http://schemas.microsoft.com/office/drawing/2014/main" id="{A5951E02-62DB-4718-9794-73091E4EC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53050"/>
            <a:ext cx="742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Видеоролики согласовываются через Jira до публикации.</a:t>
            </a:r>
          </a:p>
        </p:txBody>
      </p:sp>
      <p:sp>
        <p:nvSpPr>
          <p:cNvPr id="18" name="bottom-rule-7">
            <a:extLst xmlns:a="http://schemas.openxmlformats.org/drawingml/2006/main">
              <a:ext uri="{FF2B5EF4-FFF2-40B4-BE49-F238E27FC236}">
                <a16:creationId xmlns:a16="http://schemas.microsoft.com/office/drawing/2014/main" id="{737CAD4E-B140-4CB7-91BE-B89D9DD6C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484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9" name="footer-7">
            <a:extLst xmlns:a="http://schemas.openxmlformats.org/drawingml/2006/main">
              <a:ext uri="{FF2B5EF4-FFF2-40B4-BE49-F238E27FC236}">
                <a16:creationId xmlns:a16="http://schemas.microsoft.com/office/drawing/2014/main" id="{11668B46-CEA1-4F8C-B4D1-FB602F0B3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81750"/>
            <a:ext cx="1000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7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Для интервью задавайте открытые вопросы и записывайте данные для титров</a:t>
            </a:r>
          </a:p>
        </p:txBody>
      </p:sp>
    </p:spTree>
    <p:extLst>
      <p:ext uri="{BB962C8B-B14F-4D97-AF65-F5344CB8AC3E}">
        <p14:creationId xmlns:p14="http://schemas.microsoft.com/office/powerpoint/2010/main" val="921664726"/>
      </p:ext>
    </p:extLst>
  </p:cSld>
</p:sld>
</file>

<file path=ppt/slides/slide8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2070B"/>
            </a:gs>
            <a:gs pos="58000">
              <a:srgbClr val="0B1A26"/>
            </a:gs>
            <a:gs pos="100000">
              <a:srgbClr val="02070B"/>
            </a:gs>
          </a:gsLst>
          <a:lin ang="87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eyebrow-8">
            <a:extLst xmlns:a="http://schemas.openxmlformats.org/drawingml/2006/main">
              <a:ext uri="{FF2B5EF4-FFF2-40B4-BE49-F238E27FC236}">
                <a16:creationId xmlns:a16="http://schemas.microsoft.com/office/drawing/2014/main" id="{D787D27F-B07C-496A-A356-79D3095A9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00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07 / ЛЮДИ В КАДРЕ</a:t>
            </a:r>
          </a:p>
        </p:txBody>
      </p:sp>
      <p:sp>
        <p:nvSpPr>
          <p:cNvPr id="2" name="page-8">
            <a:extLst xmlns:a="http://schemas.openxmlformats.org/drawingml/2006/main">
              <a:ext uri="{FF2B5EF4-FFF2-40B4-BE49-F238E27FC236}">
                <a16:creationId xmlns:a16="http://schemas.microsoft.com/office/drawing/2014/main" id="{5F79EA30-B896-4DA9-A388-9FF12D199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572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8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08 / 13</a:t>
            </a:r>
          </a:p>
        </p:txBody>
      </p:sp>
      <p:sp>
        <p:nvSpPr>
          <p:cNvPr id="3" name="top-rule-8">
            <a:extLst xmlns:a="http://schemas.openxmlformats.org/drawingml/2006/main">
              <a:ext uri="{FF2B5EF4-FFF2-40B4-BE49-F238E27FC236}">
                <a16:creationId xmlns:a16="http://schemas.microsoft.com/office/drawing/2014/main" id="{786D2146-62DE-4086-A0E0-547382136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4" name="title-8">
            <a:extLst xmlns:a="http://schemas.openxmlformats.org/drawingml/2006/main">
              <a:ext uri="{FF2B5EF4-FFF2-40B4-BE49-F238E27FC236}">
                <a16:creationId xmlns:a16="http://schemas.microsoft.com/office/drawing/2014/main" id="{B6EE69F0-084C-4528-9009-C609A086C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66800"/>
            <a:ext cx="9334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35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35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Согласие на съёмку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435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35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определяет композицию кадра</a:t>
            </a:r>
          </a:p>
        </p:txBody>
      </p:sp>
      <p:sp>
        <p:nvSpPr>
          <p:cNvPr id="5" name="consent-a">
            <a:extLst xmlns:a="http://schemas.openxmlformats.org/drawingml/2006/main">
              <a:ext uri="{FF2B5EF4-FFF2-40B4-BE49-F238E27FC236}">
                <a16:creationId xmlns:a16="http://schemas.microsoft.com/office/drawing/2014/main" id="{4313AA9D-60E4-42B4-9D8D-4673A8109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24150"/>
            <a:ext cx="5238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6" name="consent-a-label">
            <a:extLst xmlns:a="http://schemas.openxmlformats.org/drawingml/2006/main">
              <a:ext uri="{FF2B5EF4-FFF2-40B4-BE49-F238E27FC236}">
                <a16:creationId xmlns:a16="http://schemas.microsoft.com/office/drawing/2014/main" id="{48C55B2B-7D73-498E-8472-C66CAEE19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146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ЕСТЬ СОГЛАСИЕ</a:t>
            </a:r>
          </a:p>
        </p:txBody>
      </p:sp>
      <p:sp>
        <p:nvSpPr>
          <p:cNvPr id="7" name="consent-a-body">
            <a:extLst xmlns:a="http://schemas.openxmlformats.org/drawingml/2006/main">
              <a:ext uri="{FF2B5EF4-FFF2-40B4-BE49-F238E27FC236}">
                <a16:creationId xmlns:a16="http://schemas.microsoft.com/office/drawing/2014/main" id="{82E98900-A752-4983-ADDF-A391C603B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29000"/>
            <a:ext cx="4857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>
                <a:solidFill>
                  <a:srgbClr val="D8E2E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D8E2E9"/>
                </a:solidFill>
                <a:latin typeface="Arial"/>
                <a:ea typeface="Arial"/>
                <a:cs typeface="Arial"/>
              </a:rPr>
              <a:t>Полноценное интервью и крупные планы. Для титров нужны имя, фамилия и должность.</a:t>
            </a:r>
          </a:p>
        </p:txBody>
      </p:sp>
      <p:sp>
        <p:nvSpPr>
          <p:cNvPr id="8" name="consent-b">
            <a:extLst xmlns:a="http://schemas.openxmlformats.org/drawingml/2006/main">
              <a:ext uri="{FF2B5EF4-FFF2-40B4-BE49-F238E27FC236}">
                <a16:creationId xmlns:a16="http://schemas.microsoft.com/office/drawing/2014/main" id="{2EA99A13-37D9-439E-8030-C4C624E68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724150"/>
            <a:ext cx="5238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9" name="consent-b-label">
            <a:extLst xmlns:a="http://schemas.openxmlformats.org/drawingml/2006/main">
              <a:ext uri="{FF2B5EF4-FFF2-40B4-BE49-F238E27FC236}">
                <a16:creationId xmlns:a16="http://schemas.microsoft.com/office/drawing/2014/main" id="{CEB6D11C-F235-4E0B-B018-1D928B6BB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146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EF8D8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EF8D8D"/>
                </a:solidFill>
                <a:latin typeface="Arial"/>
                <a:ea typeface="Arial"/>
                <a:cs typeface="Arial"/>
              </a:rPr>
              <a:t>НЕТ СОГЛАСИЯ</a:t>
            </a:r>
          </a:p>
        </p:txBody>
      </p:sp>
      <p:sp>
        <p:nvSpPr>
          <p:cNvPr id="10" name="consent-b-body">
            <a:extLst xmlns:a="http://schemas.openxmlformats.org/drawingml/2006/main">
              <a:ext uri="{FF2B5EF4-FFF2-40B4-BE49-F238E27FC236}">
                <a16:creationId xmlns:a16="http://schemas.microsoft.com/office/drawing/2014/main" id="{52FFE8F8-C76E-4432-BDB1-4E0A9590C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29000"/>
            <a:ext cx="4857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0">
                <a:solidFill>
                  <a:srgbClr val="D8E2E9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D8E2E9"/>
                </a:solidFill>
                <a:latin typeface="Arial"/>
                <a:ea typeface="Arial"/>
                <a:cs typeface="Arial"/>
              </a:rPr>
              <a:t>Снимайте частично, в ¾, из-за плеча; лица на фоне оставляйте в расфокусе. Исключение — общие планы.</a:t>
            </a:r>
          </a:p>
        </p:txBody>
      </p:sp>
      <p:sp>
        <p:nvSpPr>
          <p:cNvPr id="11" name="question-bad">
            <a:extLst xmlns:a="http://schemas.openxmlformats.org/drawingml/2006/main">
              <a:ext uri="{FF2B5EF4-FFF2-40B4-BE49-F238E27FC236}">
                <a16:creationId xmlns:a16="http://schemas.microsoft.com/office/drawing/2014/main" id="{406509B7-8D8D-4BC7-86F1-D3FC64934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387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0">
                <a:solidFill>
                  <a:srgbClr val="EF8D8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EF8D8D"/>
                </a:solidFill>
                <a:latin typeface="Arial"/>
                <a:ea typeface="Arial"/>
                <a:cs typeface="Arial"/>
              </a:rPr>
              <a:t>Тебе нравится мероприятие?</a:t>
            </a:r>
          </a:p>
        </p:txBody>
      </p:sp>
      <p:sp>
        <p:nvSpPr>
          <p:cNvPr id="12" name="question-good">
            <a:extLst xmlns:a="http://schemas.openxmlformats.org/drawingml/2006/main">
              <a:ext uri="{FF2B5EF4-FFF2-40B4-BE49-F238E27FC236}">
                <a16:creationId xmlns:a16="http://schemas.microsoft.com/office/drawing/2014/main" id="{65F3BA0D-17DF-46ED-BB7D-BCBB987CF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772025"/>
            <a:ext cx="6191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46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Чем тебе нравится мероприятие? Что уже удалось увидеть?</a:t>
            </a:r>
          </a:p>
        </p:txBody>
      </p:sp>
      <p:sp>
        <p:nvSpPr>
          <p:cNvPr id="13" name="consent-note">
            <a:extLst xmlns:a="http://schemas.openxmlformats.org/drawingml/2006/main">
              <a:ext uri="{FF2B5EF4-FFF2-40B4-BE49-F238E27FC236}">
                <a16:creationId xmlns:a16="http://schemas.microsoft.com/office/drawing/2014/main" id="{894A288E-96A8-4BBC-9E4B-EDC7FA768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57850"/>
            <a:ext cx="990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Брендинг партнёра мероприятия — до 3 секунд. Сторонние бренды и техника Apple — недопустимы.</a:t>
            </a:r>
          </a:p>
        </p:txBody>
      </p:sp>
      <p:sp>
        <p:nvSpPr>
          <p:cNvPr id="14" name="bottom-rule-8">
            <a:extLst xmlns:a="http://schemas.openxmlformats.org/drawingml/2006/main">
              <a:ext uri="{FF2B5EF4-FFF2-40B4-BE49-F238E27FC236}">
                <a16:creationId xmlns:a16="http://schemas.microsoft.com/office/drawing/2014/main" id="{6DBCC720-9570-49D4-AAA8-50CDD7E00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484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5" name="footer-8">
            <a:extLst xmlns:a="http://schemas.openxmlformats.org/drawingml/2006/main">
              <a:ext uri="{FF2B5EF4-FFF2-40B4-BE49-F238E27FC236}">
                <a16:creationId xmlns:a16="http://schemas.microsoft.com/office/drawing/2014/main" id="{27499D4A-8A71-414A-8597-A9E6E48E2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81750"/>
            <a:ext cx="1000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7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Сначала согласие — затем камера</a:t>
            </a:r>
          </a:p>
        </p:txBody>
      </p:sp>
    </p:spTree>
    <p:extLst>
      <p:ext uri="{BB962C8B-B14F-4D97-AF65-F5344CB8AC3E}">
        <p14:creationId xmlns:p14="http://schemas.microsoft.com/office/powerpoint/2010/main" val="468772249"/>
      </p:ext>
    </p:extLst>
  </p:cSld>
</p:sld>
</file>

<file path=ppt/slides/slide9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2070B"/>
            </a:gs>
            <a:gs pos="58000">
              <a:srgbClr val="0B1A26"/>
            </a:gs>
            <a:gs pos="100000">
              <a:srgbClr val="02070B"/>
            </a:gs>
          </a:gsLst>
          <a:lin ang="87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-9">
            <a:extLst xmlns:a="http://schemas.openxmlformats.org/drawingml/2006/main">
              <a:ext uri="{FF2B5EF4-FFF2-40B4-BE49-F238E27FC236}">
                <a16:creationId xmlns:a16="http://schemas.microsoft.com/office/drawing/2014/main" id="{95424181-B526-45D3-B332-20611747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00" b="1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88C1ED"/>
                </a:solidFill>
                <a:latin typeface="Arial"/>
                <a:ea typeface="Arial"/>
                <a:cs typeface="Arial"/>
              </a:rPr>
              <a:t>08 / КОНТЕНТ-СИСТЕМА</a:t>
            </a:r>
          </a:p>
        </p:txBody>
      </p:sp>
      <p:sp>
        <p:nvSpPr>
          <p:cNvPr id="2" name="page-9">
            <a:extLst xmlns:a="http://schemas.openxmlformats.org/drawingml/2006/main">
              <a:ext uri="{FF2B5EF4-FFF2-40B4-BE49-F238E27FC236}">
                <a16:creationId xmlns:a16="http://schemas.microsoft.com/office/drawing/2014/main" id="{1329FEE3-0B31-4ACE-9C83-98756F283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572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825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09 / 13</a:t>
            </a:r>
          </a:p>
        </p:txBody>
      </p:sp>
      <p:sp>
        <p:nvSpPr>
          <p:cNvPr id="3" name="top-rule-9">
            <a:extLst xmlns:a="http://schemas.openxmlformats.org/drawingml/2006/main">
              <a:ext uri="{FF2B5EF4-FFF2-40B4-BE49-F238E27FC236}">
                <a16:creationId xmlns:a16="http://schemas.microsoft.com/office/drawing/2014/main" id="{1FAF31FC-D1A0-48F4-B67B-56923CE0B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4" name="title-9">
            <a:extLst xmlns:a="http://schemas.openxmlformats.org/drawingml/2006/main">
              <a:ext uri="{FF2B5EF4-FFF2-40B4-BE49-F238E27FC236}">
                <a16:creationId xmlns:a16="http://schemas.microsoft.com/office/drawing/2014/main" id="{34E5EBA3-78A9-4971-980C-574BD3722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66800"/>
            <a:ext cx="8953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35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35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Регулярные рубрики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4350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4350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превращают посты в систему</a:t>
            </a:r>
          </a:p>
        </p:txBody>
      </p:sp>
      <p:sp>
        <p:nvSpPr>
          <p:cNvPr id="5" name="content-line-0">
            <a:extLst xmlns:a="http://schemas.openxmlformats.org/drawingml/2006/main">
              <a:ext uri="{FF2B5EF4-FFF2-40B4-BE49-F238E27FC236}">
                <a16:creationId xmlns:a16="http://schemas.microsoft.com/office/drawing/2014/main" id="{B8592AD4-2C8F-45C9-AF00-5C26DC1A0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6" name="content-label-0">
            <a:extLst xmlns:a="http://schemas.openxmlformats.org/drawingml/2006/main">
              <a:ext uri="{FF2B5EF4-FFF2-40B4-BE49-F238E27FC236}">
                <a16:creationId xmlns:a16="http://schemas.microsoft.com/office/drawing/2014/main" id="{2798E867-0C98-41F2-82EC-C94842756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2895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9EACB8"/>
                </a:solidFill>
                <a:latin typeface="Arial"/>
                <a:ea typeface="Arial"/>
                <a:cs typeface="Arial"/>
              </a:rPr>
              <a:t>СТАРТ</a:t>
            </a:r>
          </a:p>
        </p:txBody>
      </p:sp>
      <p:sp>
        <p:nvSpPr>
          <p:cNvPr id="7" name="content-body-0">
            <a:extLst xmlns:a="http://schemas.openxmlformats.org/drawingml/2006/main">
              <a:ext uri="{FF2B5EF4-FFF2-40B4-BE49-F238E27FC236}">
                <a16:creationId xmlns:a16="http://schemas.microsoft.com/office/drawing/2014/main" id="{148DD52B-5767-47FA-9EE0-8A6759DB4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971800"/>
            <a:ext cx="8953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025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О школе → кампус → peer-to-peer</a:t>
            </a:r>
          </a:p>
        </p:txBody>
      </p:sp>
      <p:sp>
        <p:nvSpPr>
          <p:cNvPr id="8" name="content-line-1">
            <a:extLst xmlns:a="http://schemas.openxmlformats.org/drawingml/2006/main">
              <a:ext uri="{FF2B5EF4-FFF2-40B4-BE49-F238E27FC236}">
                <a16:creationId xmlns:a16="http://schemas.microsoft.com/office/drawing/2014/main" id="{4DC8F0CB-0B8C-4F04-B043-250C6984B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052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9" name="content-label-1">
            <a:extLst xmlns:a="http://schemas.openxmlformats.org/drawingml/2006/main">
              <a:ext uri="{FF2B5EF4-FFF2-40B4-BE49-F238E27FC236}">
                <a16:creationId xmlns:a16="http://schemas.microsoft.com/office/drawing/2014/main" id="{EBD834EF-4078-4E91-8964-CE0769DC9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7665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9EACB8"/>
                </a:solidFill>
                <a:latin typeface="Arial"/>
                <a:ea typeface="Arial"/>
                <a:cs typeface="Arial"/>
              </a:rPr>
              <a:t>РИТМ</a:t>
            </a:r>
          </a:p>
        </p:txBody>
      </p:sp>
      <p:sp>
        <p:nvSpPr>
          <p:cNvPr id="10" name="content-body-1">
            <a:extLst xmlns:a="http://schemas.openxmlformats.org/drawingml/2006/main">
              <a:ext uri="{FF2B5EF4-FFF2-40B4-BE49-F238E27FC236}">
                <a16:creationId xmlns:a16="http://schemas.microsoft.com/office/drawing/2014/main" id="{4C2D891C-81B6-41D6-AFBA-9C2AC6C83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619500"/>
            <a:ext cx="8953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025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Анонсы недели → дайджесты → события</a:t>
            </a:r>
          </a:p>
        </p:txBody>
      </p:sp>
      <p:sp>
        <p:nvSpPr>
          <p:cNvPr id="11" name="content-line-2">
            <a:extLst xmlns:a="http://schemas.openxmlformats.org/drawingml/2006/main">
              <a:ext uri="{FF2B5EF4-FFF2-40B4-BE49-F238E27FC236}">
                <a16:creationId xmlns:a16="http://schemas.microsoft.com/office/drawing/2014/main" id="{5098F970-F423-4113-BCD8-8F077BE6A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529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2" name="content-label-2">
            <a:extLst xmlns:a="http://schemas.openxmlformats.org/drawingml/2006/main">
              <a:ext uri="{FF2B5EF4-FFF2-40B4-BE49-F238E27FC236}">
                <a16:creationId xmlns:a16="http://schemas.microsoft.com/office/drawing/2014/main" id="{6F640C4E-42D3-4661-AE58-FA63F60A6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2435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9EACB8"/>
                </a:solidFill>
                <a:latin typeface="Arial"/>
                <a:ea typeface="Arial"/>
                <a:cs typeface="Arial"/>
              </a:rPr>
              <a:t>ЭКСПЕРТИЗА</a:t>
            </a:r>
          </a:p>
        </p:txBody>
      </p:sp>
      <p:sp>
        <p:nvSpPr>
          <p:cNvPr id="13" name="content-body-2">
            <a:extLst xmlns:a="http://schemas.openxmlformats.org/drawingml/2006/main">
              <a:ext uri="{FF2B5EF4-FFF2-40B4-BE49-F238E27FC236}">
                <a16:creationId xmlns:a16="http://schemas.microsoft.com/office/drawing/2014/main" id="{F14CEA51-C93E-4C05-BE63-D944BE8B4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267200"/>
            <a:ext cx="8953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025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Тренды → навыки → вакансии → собеседования</a:t>
            </a:r>
          </a:p>
        </p:txBody>
      </p:sp>
      <p:sp>
        <p:nvSpPr>
          <p:cNvPr id="14" name="content-line-3">
            <a:extLst xmlns:a="http://schemas.openxmlformats.org/drawingml/2006/main">
              <a:ext uri="{FF2B5EF4-FFF2-40B4-BE49-F238E27FC236}">
                <a16:creationId xmlns:a16="http://schemas.microsoft.com/office/drawing/2014/main" id="{47FE936B-5F56-4153-B9DD-2519CD5D6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00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5" name="content-label-3">
            <a:extLst xmlns:a="http://schemas.openxmlformats.org/drawingml/2006/main">
              <a:ext uri="{FF2B5EF4-FFF2-40B4-BE49-F238E27FC236}">
                <a16:creationId xmlns:a16="http://schemas.microsoft.com/office/drawing/2014/main" id="{62D01AE9-3D84-4A89-9172-3B6C74188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7205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9EACB8"/>
                </a:solidFill>
                <a:latin typeface="Arial"/>
                <a:ea typeface="Arial"/>
                <a:cs typeface="Arial"/>
              </a:rPr>
              <a:t>ЛЮДИ</a:t>
            </a:r>
          </a:p>
        </p:txBody>
      </p:sp>
      <p:sp>
        <p:nvSpPr>
          <p:cNvPr id="16" name="content-body-3">
            <a:extLst xmlns:a="http://schemas.openxmlformats.org/drawingml/2006/main">
              <a:ext uri="{FF2B5EF4-FFF2-40B4-BE49-F238E27FC236}">
                <a16:creationId xmlns:a16="http://schemas.microsoft.com/office/drawing/2014/main" id="{DD674934-E776-434F-BC09-49826DC58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914900"/>
            <a:ext cx="8953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025" b="0">
                <a:solidFill>
                  <a:srgbClr val="F4F8FB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F4F8FB"/>
                </a:solidFill>
                <a:latin typeface="Arial"/>
                <a:ea typeface="Arial"/>
                <a:cs typeface="Arial"/>
              </a:rPr>
              <a:t>Истории успеха → отзывы → интервью</a:t>
            </a:r>
          </a:p>
        </p:txBody>
      </p:sp>
      <p:sp>
        <p:nvSpPr>
          <p:cNvPr id="17" name="content-topics">
            <a:extLst xmlns:a="http://schemas.openxmlformats.org/drawingml/2006/main">
              <a:ext uri="{FF2B5EF4-FFF2-40B4-BE49-F238E27FC236}">
                <a16:creationId xmlns:a16="http://schemas.microsoft.com/office/drawing/2014/main" id="{B5086955-8DBC-4C47-8827-9235E0A36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57850"/>
            <a:ext cx="8858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88C1E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88C1ED"/>
                </a:solidFill>
                <a:latin typeface="Arial"/>
                <a:ea typeface="Arial"/>
                <a:cs typeface="Arial"/>
              </a:rPr>
              <a:t>Мифы об ИТ  ·  Карта навыков  ·  Новости ИТ  ·  Голосования</a:t>
            </a:r>
          </a:p>
        </p:txBody>
      </p:sp>
      <p:sp>
        <p:nvSpPr>
          <p:cNvPr id="18" name="bottom-rule-9">
            <a:extLst xmlns:a="http://schemas.openxmlformats.org/drawingml/2006/main">
              <a:ext uri="{FF2B5EF4-FFF2-40B4-BE49-F238E27FC236}">
                <a16:creationId xmlns:a16="http://schemas.microsoft.com/office/drawing/2014/main" id="{BB2F5BD3-B7C7-4E05-82CC-213703BEC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484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8C1ED">
                <a:alpha val="22000"/>
              </a:srgbClr>
            </a:solidFill>
            <a:prstDash val="solid"/>
          </a:ln>
        </p:spPr>
      </p:sp>
      <p:sp>
        <p:nvSpPr>
          <p:cNvPr id="19" name="footer-9">
            <a:extLst xmlns:a="http://schemas.openxmlformats.org/drawingml/2006/main">
              <a:ext uri="{FF2B5EF4-FFF2-40B4-BE49-F238E27FC236}">
                <a16:creationId xmlns:a16="http://schemas.microsoft.com/office/drawing/2014/main" id="{2D1D9AEF-9C2A-457B-9C2B-79DDB99D9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81750"/>
            <a:ext cx="1000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750" b="0">
                <a:solidFill>
                  <a:srgbClr val="9EACB8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9EACB8"/>
                </a:solidFill>
                <a:latin typeface="Arial"/>
                <a:ea typeface="Arial"/>
                <a:cs typeface="Arial"/>
              </a:rPr>
              <a:t>Праздники — только узкоспециальные и действительно связанные с ИТ</a:t>
            </a:r>
          </a:p>
        </p:txBody>
      </p:sp>
    </p:spTree>
    <p:extLst>
      <p:ext uri="{BB962C8B-B14F-4D97-AF65-F5344CB8AC3E}">
        <p14:creationId xmlns:p14="http://schemas.microsoft.com/office/powerpoint/2010/main" val="96583197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2026-07-21T08:32:59.2520000Z</dcterms:created>
  <dcterms:modified xsi:type="dcterms:W3CDTF">2026-07-21T08:32:59.2520000Z</dcterms:modified>
</coreProperties>
</file>